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847" r:id="rId2"/>
    <p:sldId id="866" r:id="rId3"/>
    <p:sldId id="924" r:id="rId4"/>
    <p:sldId id="923" r:id="rId5"/>
    <p:sldId id="860" r:id="rId6"/>
    <p:sldId id="925" r:id="rId7"/>
    <p:sldId id="885" r:id="rId8"/>
    <p:sldId id="886" r:id="rId9"/>
    <p:sldId id="887" r:id="rId10"/>
    <p:sldId id="926" r:id="rId11"/>
    <p:sldId id="903" r:id="rId12"/>
    <p:sldId id="904" r:id="rId13"/>
    <p:sldId id="905" r:id="rId14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3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Mains régulières</a:t>
            </a:r>
          </a:p>
          <a:p>
            <a:pPr algn="l"/>
            <a:r>
              <a:rPr lang="fr-FR" dirty="0" smtClean="0"/>
              <a:t>	Si l’on répartit les 13 cartes d’une main en quatre tas les plus égaux possibles, on obtient trois paquets de 3 cartes et un de 4 cartes.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Si </a:t>
            </a:r>
            <a:r>
              <a:rPr lang="fr-FR" dirty="0"/>
              <a:t>l’on déplace une carte d’un paquet de trois dans un autre paquet, on peut obtenir une répartition 4-4-3-2 ou </a:t>
            </a:r>
            <a:r>
              <a:rPr lang="fr-FR" dirty="0" smtClean="0"/>
              <a:t>une répartition 5-3-3-2</a:t>
            </a:r>
          </a:p>
          <a:p>
            <a:pPr algn="l"/>
            <a:r>
              <a:rPr lang="fr-FR" dirty="0" smtClean="0"/>
              <a:t>	Lorsqu’une main est répartie</a:t>
            </a:r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	on dit qu’elle est </a:t>
            </a:r>
            <a:r>
              <a:rPr lang="fr-FR" b="1" dirty="0" smtClean="0"/>
              <a:t>régulière</a:t>
            </a:r>
            <a:endParaRPr lang="fr-FR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La couleur la plus courte comporte au moins deux cartes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La seconde couleur la plus courte comporte au moins trois cartes</a:t>
            </a:r>
            <a:endParaRPr lang="fr-FR" dirty="0"/>
          </a:p>
          <a:p>
            <a:pPr algn="l"/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28247" y="3302315"/>
            <a:ext cx="1359877" cy="43766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4 3 3 3</a:t>
            </a:r>
            <a:endParaRPr lang="fr-FR" sz="2400" b="1" dirty="0"/>
          </a:p>
        </p:txBody>
      </p:sp>
      <p:sp>
        <p:nvSpPr>
          <p:cNvPr id="6" name="Rectangle à coins arrondis 5"/>
          <p:cNvSpPr/>
          <p:nvPr/>
        </p:nvSpPr>
        <p:spPr>
          <a:xfrm>
            <a:off x="1879601" y="3302315"/>
            <a:ext cx="1359877" cy="43766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4 4 3 2</a:t>
            </a:r>
            <a:endParaRPr lang="fr-FR" sz="2400" b="1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3430955" y="3302314"/>
            <a:ext cx="1359877" cy="43766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5 3 3 2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41625375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Attitude du répondant</a:t>
            </a:r>
          </a:p>
          <a:p>
            <a:r>
              <a:rPr lang="fr-FR" b="1" dirty="0" smtClean="0"/>
              <a:t>Exercice 4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Votre partenaire a ouvert d’1SA. Déterminez le plancher et le plafond de votre camp, et donnez votre enchère dans chacun des cas :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	</a:t>
            </a:r>
            <a:r>
              <a:rPr lang="fr-FR" dirty="0"/>
              <a:t>	</a:t>
            </a:r>
            <a:endParaRPr lang="fr-FR" dirty="0" smtClean="0"/>
          </a:p>
        </p:txBody>
      </p:sp>
      <p:sp>
        <p:nvSpPr>
          <p:cNvPr id="6" name="Rectangle à coins arrondis 5"/>
          <p:cNvSpPr/>
          <p:nvPr/>
        </p:nvSpPr>
        <p:spPr>
          <a:xfrm>
            <a:off x="2810787" y="2822722"/>
            <a:ext cx="2104203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6 2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5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V 7 6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</a:t>
            </a:r>
            <a:r>
              <a:rPr lang="fr-FR" sz="2400" b="1" dirty="0" smtClean="0">
                <a:solidFill>
                  <a:schemeClr val="tx1"/>
                </a:solidFill>
              </a:rPr>
              <a:t>10 8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2810787" y="4364571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25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394917" y="4364573"/>
            <a:ext cx="1768788" cy="38000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plancher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9" name="Rectangle à coins arrondis 8"/>
          <p:cNvSpPr/>
          <p:nvPr/>
        </p:nvSpPr>
        <p:spPr>
          <a:xfrm>
            <a:off x="394917" y="4795246"/>
            <a:ext cx="1768788" cy="37072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plafond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0" name="Rectangle à coins arrondis 9"/>
          <p:cNvSpPr/>
          <p:nvPr/>
        </p:nvSpPr>
        <p:spPr>
          <a:xfrm>
            <a:off x="394916" y="5211219"/>
            <a:ext cx="1768788" cy="33097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réponse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Rectangle à coins arrondis 10"/>
          <p:cNvSpPr/>
          <p:nvPr/>
        </p:nvSpPr>
        <p:spPr>
          <a:xfrm>
            <a:off x="2810787" y="4795245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27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2810786" y="5211217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5129365" y="282272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V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V 6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V 10 9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8 7 5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5129365" y="4364571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21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5129365" y="4795245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23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6" name="Rectangle à coins arrondis 15"/>
          <p:cNvSpPr/>
          <p:nvPr/>
        </p:nvSpPr>
        <p:spPr>
          <a:xfrm>
            <a:off x="5129364" y="5211217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passe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7447943" y="282272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7 6 5 2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4 3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7 5 4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D 7 6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7447943" y="4364571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19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7447943" y="4795245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21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7447942" y="5211217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passe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9766521" y="2822722"/>
            <a:ext cx="2104203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8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D 5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5 4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</a:t>
            </a:r>
            <a:r>
              <a:rPr lang="fr-FR" sz="2400" b="1" dirty="0" smtClean="0">
                <a:solidFill>
                  <a:schemeClr val="tx1"/>
                </a:solidFill>
              </a:rPr>
              <a:t>7 3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9766521" y="4364571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28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4" name="Rectangle à coins arrondis 23"/>
          <p:cNvSpPr/>
          <p:nvPr/>
        </p:nvSpPr>
        <p:spPr>
          <a:xfrm>
            <a:off x="9766521" y="4795245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Rectangle à coins arrondis 24"/>
          <p:cNvSpPr/>
          <p:nvPr/>
        </p:nvSpPr>
        <p:spPr>
          <a:xfrm>
            <a:off x="9766520" y="5211217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40212506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4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3" grpId="0" animBg="1"/>
      <p:bldP spid="24" grpId="0" animBg="1"/>
      <p:bldP spid="2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L’ouverture de 2 Sans-Atout</a:t>
            </a:r>
          </a:p>
          <a:p>
            <a:pPr algn="l"/>
            <a:r>
              <a:rPr lang="fr-FR" dirty="0" smtClean="0"/>
              <a:t>	Quand </a:t>
            </a:r>
            <a:r>
              <a:rPr lang="fr-FR" dirty="0"/>
              <a:t>l’ouvreur </a:t>
            </a:r>
            <a:r>
              <a:rPr lang="fr-FR" dirty="0" smtClean="0"/>
              <a:t>possède </a:t>
            </a:r>
            <a:r>
              <a:rPr lang="fr-FR" dirty="0"/>
              <a:t>une main régulière et une force de 20 ou 21 </a:t>
            </a:r>
            <a:r>
              <a:rPr lang="fr-FR" dirty="0" smtClean="0"/>
              <a:t>points, </a:t>
            </a:r>
            <a:r>
              <a:rPr lang="fr-FR" dirty="0"/>
              <a:t>il ne dira plus « j’ouvre », mais déclarera 2 SA.</a:t>
            </a:r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r>
              <a:rPr lang="fr-FR" dirty="0"/>
              <a:t>	</a:t>
            </a:r>
            <a:r>
              <a:rPr lang="fr-FR" dirty="0" smtClean="0"/>
              <a:t>Les exigences distributionnelles sont exactement les mêmes que pour l’ouverture de 1SA, mais la force de la main est plus grande  et plus précise.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287309" y="2247843"/>
            <a:ext cx="11308862" cy="1688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</a:rPr>
              <a:t>L’ouverture </a:t>
            </a:r>
            <a:r>
              <a:rPr lang="fr-FR" sz="2400" b="1" dirty="0" smtClean="0">
                <a:solidFill>
                  <a:schemeClr val="tx1"/>
                </a:solidFill>
              </a:rPr>
              <a:t>de 2SA </a:t>
            </a:r>
            <a:r>
              <a:rPr lang="fr-FR" sz="2400" b="1" dirty="0">
                <a:solidFill>
                  <a:schemeClr val="tx1"/>
                </a:solidFill>
              </a:rPr>
              <a:t>montre 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Une main régulière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Une force de </a:t>
            </a:r>
            <a:r>
              <a:rPr lang="fr-FR" sz="2400" b="1" dirty="0" smtClean="0">
                <a:solidFill>
                  <a:schemeClr val="tx1"/>
                </a:solidFill>
              </a:rPr>
              <a:t>20 ou 21 points</a:t>
            </a:r>
            <a:endParaRPr lang="fr-FR" sz="2400" b="1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Avec  la répartition 5332, la couleur cinquième n’est pas une majeure 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18701934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/>
              <a:t>L’ouverture de 2 Sans-Atout</a:t>
            </a:r>
          </a:p>
          <a:p>
            <a:r>
              <a:rPr lang="fr-FR" b="1" dirty="0" smtClean="0"/>
              <a:t>Exercice 5</a:t>
            </a:r>
          </a:p>
          <a:p>
            <a:pPr algn="l"/>
            <a:r>
              <a:rPr lang="fr-FR" dirty="0" smtClean="0"/>
              <a:t>Quelles mains pouvez-vous ouvrir de 2SA ? justifiez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536052" y="2385401"/>
            <a:ext cx="2104203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V 10 8 5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V 2</a:t>
            </a: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R V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R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536052" y="3922927"/>
            <a:ext cx="2104203" cy="7444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cartes à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3545251" y="238540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V 8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A D V</a:t>
            </a: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R 10 8 7</a:t>
            </a:r>
          </a:p>
          <a:p>
            <a:pPr lvl="0">
              <a:defRPr/>
            </a:pP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R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3545251" y="3922927"/>
            <a:ext cx="2104203" cy="7444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6554450" y="238540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D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V 10 9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V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V 7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6554450" y="3922927"/>
            <a:ext cx="2104203" cy="7444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19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9563650" y="2401292"/>
            <a:ext cx="2104203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9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D 10 8</a:t>
            </a: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D V 6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R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9563649" y="3922927"/>
            <a:ext cx="2104203" cy="7444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97599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9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4" dur="500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4" grpId="0" animBg="1"/>
      <p:bldP spid="15" grpId="0" animBg="1"/>
      <p:bldP spid="18" grpId="0" animBg="1"/>
      <p:bldP spid="19" grpId="0" animBg="1"/>
      <p:bldP spid="22" grpId="0" animBg="1"/>
      <p:bldP spid="23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/>
              <a:t>L’ouverture de 2 Sans-Atout</a:t>
            </a:r>
          </a:p>
          <a:p>
            <a:r>
              <a:rPr lang="fr-FR" b="1" dirty="0" smtClean="0"/>
              <a:t>Attitude du répondant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L’attitude est la même que sur l’ouverture de 1SA, mais on tient compte de la force supérieure (20 ou 21 H) pour calculer le plancher et le plafond du camp.</a:t>
            </a:r>
          </a:p>
          <a:p>
            <a:endParaRPr lang="fr-FR" b="1" dirty="0"/>
          </a:p>
          <a:p>
            <a:endParaRPr lang="fr-FR" b="1" dirty="0" smtClean="0"/>
          </a:p>
        </p:txBody>
      </p:sp>
      <p:sp>
        <p:nvSpPr>
          <p:cNvPr id="5" name="Rectangle à coins arrondis 4"/>
          <p:cNvSpPr/>
          <p:nvPr/>
        </p:nvSpPr>
        <p:spPr>
          <a:xfrm>
            <a:off x="413467" y="2857382"/>
            <a:ext cx="11334333" cy="121368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	Quand </a:t>
            </a:r>
            <a:r>
              <a:rPr lang="fr-FR" sz="2400" dirty="0">
                <a:solidFill>
                  <a:schemeClr val="tx1"/>
                </a:solidFill>
              </a:rPr>
              <a:t>le répondant sait que le camp possède au moins les 25 points permettant de jouer un contrat de manche, il annonce </a:t>
            </a:r>
            <a:r>
              <a:rPr lang="fr-FR" sz="2400" dirty="0" smtClean="0">
                <a:solidFill>
                  <a:schemeClr val="tx1"/>
                </a:solidFill>
              </a:rPr>
              <a:t>3SA</a:t>
            </a:r>
          </a:p>
          <a:p>
            <a:r>
              <a:rPr lang="fr-FR" sz="2400" dirty="0" smtClean="0">
                <a:solidFill>
                  <a:schemeClr val="tx1"/>
                </a:solidFill>
              </a:rPr>
              <a:t>	Si le plafond n’atteint pas 25 points, il passe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26244970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Mains régulières</a:t>
            </a:r>
          </a:p>
          <a:p>
            <a:r>
              <a:rPr lang="fr-FR" b="1" dirty="0"/>
              <a:t>Exercice </a:t>
            </a:r>
            <a:r>
              <a:rPr lang="fr-FR" b="1" dirty="0" smtClean="0"/>
              <a:t>1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Les mains suivantes sont-elles régulières ? </a:t>
            </a:r>
            <a:r>
              <a:rPr lang="fr-FR" dirty="0"/>
              <a:t>J</a:t>
            </a:r>
            <a:r>
              <a:rPr lang="fr-FR" dirty="0" smtClean="0"/>
              <a:t>ustifiez</a:t>
            </a:r>
            <a:endParaRPr lang="fr-FR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448774" y="223724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8 7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5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D 8 6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Rectangle à coins arrondis 5"/>
          <p:cNvSpPr/>
          <p:nvPr/>
        </p:nvSpPr>
        <p:spPr>
          <a:xfrm>
            <a:off x="3549547" y="223724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10 8 5 4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D 7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6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6650320" y="223724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9 7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D 10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V 8 5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9751092" y="223724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D 10 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8 6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9 7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10 8 6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448774" y="3698368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oui</a:t>
            </a:r>
          </a:p>
        </p:txBody>
      </p:sp>
      <p:sp>
        <p:nvSpPr>
          <p:cNvPr id="14" name="Rectangle à coins arrondis 13"/>
          <p:cNvSpPr/>
          <p:nvPr/>
        </p:nvSpPr>
        <p:spPr>
          <a:xfrm>
            <a:off x="3549547" y="3698368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oui</a:t>
            </a:r>
          </a:p>
        </p:txBody>
      </p:sp>
      <p:sp>
        <p:nvSpPr>
          <p:cNvPr id="15" name="Rectangle à coins arrondis 14"/>
          <p:cNvSpPr/>
          <p:nvPr/>
        </p:nvSpPr>
        <p:spPr>
          <a:xfrm>
            <a:off x="6650320" y="3698367"/>
            <a:ext cx="2104203" cy="61983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singleton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6" name="Rectangle à coins arrondis 15"/>
          <p:cNvSpPr/>
          <p:nvPr/>
        </p:nvSpPr>
        <p:spPr>
          <a:xfrm>
            <a:off x="9751092" y="3698368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 </a:t>
            </a:r>
            <a:r>
              <a:rPr lang="fr-FR" sz="2400" b="1" dirty="0" err="1" smtClean="0">
                <a:solidFill>
                  <a:schemeClr val="tx1"/>
                </a:solidFill>
              </a:rPr>
              <a:t>doubletons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448774" y="4562838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R D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8 5 4 2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3549547" y="4562838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V 10 8 6 2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6 4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9 7 6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D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6650320" y="4562838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V 9 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A D 8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R V 9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8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9751092" y="4562838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D V 7 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R D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7 6 2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448774" y="6023960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>
                <a:solidFill>
                  <a:schemeClr val="tx1"/>
                </a:solidFill>
              </a:rPr>
              <a:t>singleton</a:t>
            </a:r>
          </a:p>
        </p:txBody>
      </p:sp>
      <p:sp>
        <p:nvSpPr>
          <p:cNvPr id="22" name="Rectangle à coins arrondis 21"/>
          <p:cNvSpPr/>
          <p:nvPr/>
        </p:nvSpPr>
        <p:spPr>
          <a:xfrm>
            <a:off x="3549547" y="6023960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>
                <a:solidFill>
                  <a:schemeClr val="tx1"/>
                </a:solidFill>
              </a:rPr>
              <a:t>2 </a:t>
            </a:r>
            <a:r>
              <a:rPr lang="fr-FR" sz="2400" b="1" dirty="0" err="1">
                <a:solidFill>
                  <a:schemeClr val="tx1"/>
                </a:solidFill>
              </a:rPr>
              <a:t>doubletons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6650320" y="6023959"/>
            <a:ext cx="2104203" cy="61983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oui</a:t>
            </a:r>
          </a:p>
        </p:txBody>
      </p:sp>
      <p:sp>
        <p:nvSpPr>
          <p:cNvPr id="24" name="Rectangle à coins arrondis 23"/>
          <p:cNvSpPr/>
          <p:nvPr/>
        </p:nvSpPr>
        <p:spPr>
          <a:xfrm>
            <a:off x="9751092" y="6023960"/>
            <a:ext cx="2104203" cy="61983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f</a:t>
            </a:r>
            <a:r>
              <a:rPr lang="fr-FR" sz="2400" b="1" dirty="0" smtClean="0">
                <a:solidFill>
                  <a:schemeClr val="tx1"/>
                </a:solidFill>
              </a:rPr>
              <a:t>ausse donne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5936172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6" dur="500"/>
                                        <p:tgtEl>
                                          <p:spTgt spid="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1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6" dur="500"/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8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1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6" dur="500"/>
                                        <p:tgtEl>
                                          <p:spTgt spid="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6" dur="500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Mains régulières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On donne la répartition d’une main en nommant le nombre de cartes de chaque couleur en commençant par la plus longue.</a:t>
            </a:r>
            <a:endParaRPr lang="fr-FR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23725" y="2168564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4 3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9 6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V 7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Rectangle à coins arrondis 5"/>
          <p:cNvSpPr/>
          <p:nvPr/>
        </p:nvSpPr>
        <p:spPr>
          <a:xfrm>
            <a:off x="323724" y="367763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7 4 3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9 7 6 3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V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323724" y="518670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9 6 3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7 4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V 3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6 5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2926249" y="2672908"/>
            <a:ext cx="2536705" cy="4360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Main 5 4 3 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6" name="Rectangle à coins arrondis 25"/>
          <p:cNvSpPr/>
          <p:nvPr/>
        </p:nvSpPr>
        <p:spPr>
          <a:xfrm>
            <a:off x="2926249" y="4181979"/>
            <a:ext cx="2536705" cy="4360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Main 6 3 3 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2926249" y="5691050"/>
            <a:ext cx="2536705" cy="4360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Main 5 4 2 2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35424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13" grpId="0" animBg="1"/>
      <p:bldP spid="26" grpId="0" animBg="1"/>
      <p:bldP spid="2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Mains régulières</a:t>
            </a:r>
          </a:p>
          <a:p>
            <a:r>
              <a:rPr lang="fr-FR" b="1" dirty="0" smtClean="0"/>
              <a:t>Exercice 2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Donnez la répartition de chaque main</a:t>
            </a:r>
            <a:endParaRPr lang="fr-FR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464203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8 7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5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D 8 6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Rectangle à coins arrondis 5"/>
          <p:cNvSpPr/>
          <p:nvPr/>
        </p:nvSpPr>
        <p:spPr>
          <a:xfrm>
            <a:off x="3564976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10 8 5 4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D 7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6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6665749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9 7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D 10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V 8 5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9766521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D 10 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8 6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9 7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10 8 6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464203" y="3705754"/>
            <a:ext cx="2104203" cy="3265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4 4 3 2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3564976" y="3705754"/>
            <a:ext cx="2104203" cy="3265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5 3 3 2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6665749" y="3705754"/>
            <a:ext cx="2104203" cy="32655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5 4 3 1</a:t>
            </a:r>
          </a:p>
        </p:txBody>
      </p:sp>
      <p:sp>
        <p:nvSpPr>
          <p:cNvPr id="16" name="Rectangle à coins arrondis 15"/>
          <p:cNvSpPr/>
          <p:nvPr/>
        </p:nvSpPr>
        <p:spPr>
          <a:xfrm>
            <a:off x="9766521" y="3705754"/>
            <a:ext cx="2104203" cy="3265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5 4 2 2</a:t>
            </a:r>
          </a:p>
        </p:txBody>
      </p:sp>
      <p:sp>
        <p:nvSpPr>
          <p:cNvPr id="17" name="Rectangle à coins arrondis 16"/>
          <p:cNvSpPr/>
          <p:nvPr/>
        </p:nvSpPr>
        <p:spPr>
          <a:xfrm>
            <a:off x="464203" y="444807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R D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8 5 4 2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3564976" y="444807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V 10 8 6 2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6 4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9 7 6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D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6665749" y="444807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V 9 5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A D 8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R V 9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8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9766521" y="444807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D V 7 </a:t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9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R D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7 6 2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464203" y="5909193"/>
            <a:ext cx="2104203" cy="30650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4 4 4 1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3564976" y="5909193"/>
            <a:ext cx="2104203" cy="30650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6 3 2 2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6665749" y="5909192"/>
            <a:ext cx="2104203" cy="3065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4 3 3 3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4" name="Rectangle à coins arrondis 23"/>
          <p:cNvSpPr/>
          <p:nvPr/>
        </p:nvSpPr>
        <p:spPr>
          <a:xfrm>
            <a:off x="9766521" y="5909193"/>
            <a:ext cx="2104203" cy="30650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f</a:t>
            </a:r>
            <a:r>
              <a:rPr lang="fr-FR" sz="2400" b="1" dirty="0" smtClean="0">
                <a:solidFill>
                  <a:schemeClr val="tx1"/>
                </a:solidFill>
              </a:rPr>
              <a:t>ausse donne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2468940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L’ouverture de 1 Sans-Atout</a:t>
            </a:r>
          </a:p>
          <a:p>
            <a:pPr algn="l"/>
            <a:r>
              <a:rPr lang="fr-FR" dirty="0" smtClean="0"/>
              <a:t>	Quand l’ouvreur possèdera une main régulière et une force de 15 à 17 points, il ne dira plus « j’ouvre », mais déclarera « 1 SA ».</a:t>
            </a:r>
            <a:endParaRPr lang="fr-FR" dirty="0"/>
          </a:p>
        </p:txBody>
      </p:sp>
      <p:sp>
        <p:nvSpPr>
          <p:cNvPr id="4" name="Rectangle à coins arrondis 3"/>
          <p:cNvSpPr/>
          <p:nvPr/>
        </p:nvSpPr>
        <p:spPr>
          <a:xfrm>
            <a:off x="414215" y="2422769"/>
            <a:ext cx="11308862" cy="1688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</a:rPr>
              <a:t>L’ouverture de 1 SA montre 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Une main régulière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Une force de 15 à 17 </a:t>
            </a:r>
            <a:r>
              <a:rPr lang="fr-FR" sz="2400" b="1" dirty="0" smtClean="0">
                <a:solidFill>
                  <a:schemeClr val="tx1"/>
                </a:solidFill>
              </a:rPr>
              <a:t>points</a:t>
            </a:r>
            <a:endParaRPr lang="fr-FR" sz="2400" b="1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Avec  la répartition 5332, la couleur cinquième n’est pas une majeure </a:t>
            </a:r>
          </a:p>
        </p:txBody>
      </p:sp>
      <p:sp>
        <p:nvSpPr>
          <p:cNvPr id="5" name="ZoneTexte 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32144593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Mains régulières</a:t>
            </a:r>
          </a:p>
          <a:p>
            <a:r>
              <a:rPr lang="fr-FR" b="1" dirty="0" smtClean="0"/>
              <a:t>Exercice 3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Vous êtes le donneur. Que dites-vous avec les mains suivantes ? Justifiez</a:t>
            </a:r>
            <a:endParaRPr lang="fr-FR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464203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V 5 2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V 6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</a:t>
            </a:r>
            <a:r>
              <a:rPr lang="fr-FR" sz="2400" b="1" dirty="0" smtClean="0">
                <a:solidFill>
                  <a:schemeClr val="tx1"/>
                </a:solidFill>
              </a:rPr>
              <a:t>6 2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Rectangle à coins arrondis 5"/>
          <p:cNvSpPr/>
          <p:nvPr/>
        </p:nvSpPr>
        <p:spPr>
          <a:xfrm>
            <a:off x="5040051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5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V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V 3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9615898" y="2244632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4 3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6 5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D </a:t>
            </a:r>
            <a:r>
              <a:rPr lang="fr-FR" sz="2400" b="1" dirty="0" smtClean="0">
                <a:solidFill>
                  <a:schemeClr val="tx1"/>
                </a:solidFill>
              </a:rPr>
              <a:t>V 9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10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464203" y="370575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« J’ouvre »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14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5040051" y="370575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1SA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16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9615898" y="3705753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« J’ouvre »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cartes à </a:t>
            </a:r>
            <a:r>
              <a:rPr lang="fr-FR" sz="2400" dirty="0">
                <a:solidFill>
                  <a:srgbClr val="FF0000"/>
                </a:solidFill>
              </a:rPr>
              <a:t>♥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6" name="Rectangle à coins arrondis 25"/>
          <p:cNvSpPr/>
          <p:nvPr/>
        </p:nvSpPr>
        <p:spPr>
          <a:xfrm>
            <a:off x="471898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R 9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9 5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5047746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9 2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6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8 3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8" name="Rectangle à coins arrondis 27"/>
          <p:cNvSpPr/>
          <p:nvPr/>
        </p:nvSpPr>
        <p:spPr>
          <a:xfrm>
            <a:off x="9623593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5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9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R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V 7 4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471898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« J’ouvre »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5 4 2 2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0" name="Rectangle à coins arrondis 29"/>
          <p:cNvSpPr/>
          <p:nvPr/>
        </p:nvSpPr>
        <p:spPr>
          <a:xfrm>
            <a:off x="5047746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« J’ouvre »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18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1" name="Rectangle à coins arrondis 30"/>
          <p:cNvSpPr/>
          <p:nvPr/>
        </p:nvSpPr>
        <p:spPr>
          <a:xfrm>
            <a:off x="9623593" y="5945703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1SA</a:t>
            </a:r>
          </a:p>
          <a:p>
            <a:pPr algn="ctr"/>
            <a:r>
              <a:rPr lang="fr-FR" sz="2400" b="1" dirty="0">
                <a:solidFill>
                  <a:schemeClr val="tx1"/>
                </a:solidFill>
              </a:rPr>
              <a:t>17 H</a:t>
            </a:r>
          </a:p>
        </p:txBody>
      </p:sp>
    </p:spTree>
    <p:extLst>
      <p:ext uri="{BB962C8B-B14F-4D97-AF65-F5344CB8AC3E}">
        <p14:creationId xmlns:p14="http://schemas.microsoft.com/office/powerpoint/2010/main" val="41486066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2" dur="500"/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7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2" dur="500"/>
                                        <p:tgtEl>
                                          <p:spTgt spid="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4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7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2" dur="500"/>
                                        <p:tgtEl>
                                          <p:spTgt spid="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4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7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2" dur="500"/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7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2" dur="500"/>
                                        <p:tgtEl>
                                          <p:spTgt spid="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13" grpId="0" animBg="1"/>
      <p:bldP spid="14" grpId="0" animBg="1"/>
      <p:bldP spid="1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 lnSpcReduction="10000"/>
          </a:bodyPr>
          <a:lstStyle/>
          <a:p>
            <a:r>
              <a:rPr lang="fr-FR" b="1" dirty="0" smtClean="0"/>
              <a:t>Attitude du répondant</a:t>
            </a:r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r>
              <a:rPr lang="fr-FR" dirty="0" smtClean="0"/>
              <a:t>	Il faut pour cela que la force totale du  camp atteigne au moins </a:t>
            </a:r>
            <a:r>
              <a:rPr lang="fr-FR" b="1" dirty="0" smtClean="0"/>
              <a:t>25 points H</a:t>
            </a:r>
            <a:r>
              <a:rPr lang="fr-FR" dirty="0" smtClean="0"/>
              <a:t>.</a:t>
            </a:r>
          </a:p>
          <a:p>
            <a:pPr algn="l"/>
            <a:r>
              <a:rPr lang="fr-FR" dirty="0" smtClean="0"/>
              <a:t>	Le répondant pourra souvent décider du contrat final. Pour cela, et grâce à la précision de l’ouverture, il devra calculer deux valeurs fondamentales</a:t>
            </a:r>
          </a:p>
          <a:p>
            <a:pPr algn="l"/>
            <a:r>
              <a:rPr lang="fr-FR" dirty="0" smtClean="0"/>
              <a:t>		   c’est </a:t>
            </a:r>
            <a:r>
              <a:rPr lang="fr-FR" dirty="0"/>
              <a:t>le contrat correspondant à la force </a:t>
            </a:r>
            <a:r>
              <a:rPr lang="fr-FR" b="1" dirty="0"/>
              <a:t>minimale</a:t>
            </a:r>
            <a:r>
              <a:rPr lang="fr-FR" dirty="0"/>
              <a:t> que détient son </a:t>
            </a:r>
            <a:r>
              <a:rPr lang="fr-FR" dirty="0" smtClean="0"/>
              <a:t>camp.</a:t>
            </a:r>
          </a:p>
          <a:p>
            <a:pPr algn="l"/>
            <a:r>
              <a:rPr lang="fr-FR" dirty="0" smtClean="0"/>
              <a:t>	Il </a:t>
            </a:r>
            <a:r>
              <a:rPr lang="fr-FR" dirty="0"/>
              <a:t>obtient cette force en ajoutant ses points aux 15 </a:t>
            </a:r>
            <a:r>
              <a:rPr lang="fr-FR" dirty="0" smtClean="0"/>
              <a:t>points que </a:t>
            </a:r>
            <a:r>
              <a:rPr lang="fr-FR" dirty="0"/>
              <a:t>possède </a:t>
            </a:r>
            <a:r>
              <a:rPr lang="fr-FR" b="1" dirty="0"/>
              <a:t>au moins </a:t>
            </a:r>
            <a:r>
              <a:rPr lang="fr-FR" dirty="0"/>
              <a:t>l’ouvreur, et se réfère à la table de décision pour déterminer ce </a:t>
            </a:r>
            <a:r>
              <a:rPr lang="fr-FR" dirty="0" smtClean="0"/>
              <a:t>contrat. </a:t>
            </a:r>
          </a:p>
          <a:p>
            <a:pPr algn="l"/>
            <a:r>
              <a:rPr lang="fr-FR" i="1" dirty="0" smtClean="0"/>
              <a:t>Par </a:t>
            </a:r>
            <a:r>
              <a:rPr lang="fr-FR" i="1" dirty="0"/>
              <a:t>exemple, avec 11 points, il connaît au moins 26 H dans son camp et sait qu’il doit pouvoir jouer au moins 3SA</a:t>
            </a:r>
          </a:p>
          <a:p>
            <a:pPr algn="l"/>
            <a:r>
              <a:rPr lang="fr-FR" dirty="0" smtClean="0"/>
              <a:t>		   c’est </a:t>
            </a:r>
            <a:r>
              <a:rPr lang="fr-FR" dirty="0"/>
              <a:t>le contrat correspondant à la force </a:t>
            </a:r>
            <a:r>
              <a:rPr lang="fr-FR" b="1" dirty="0" smtClean="0"/>
              <a:t>maximale</a:t>
            </a:r>
            <a:r>
              <a:rPr lang="fr-FR" dirty="0" smtClean="0"/>
              <a:t> que </a:t>
            </a:r>
            <a:r>
              <a:rPr lang="fr-FR" dirty="0"/>
              <a:t>détient son </a:t>
            </a:r>
            <a:r>
              <a:rPr lang="fr-FR" dirty="0" smtClean="0"/>
              <a:t>camp.</a:t>
            </a:r>
          </a:p>
          <a:p>
            <a:pPr algn="l"/>
            <a:r>
              <a:rPr lang="fr-FR" dirty="0" smtClean="0"/>
              <a:t>	Il </a:t>
            </a:r>
            <a:r>
              <a:rPr lang="fr-FR" dirty="0"/>
              <a:t>obtient cette force en ajoutant ses points aux </a:t>
            </a:r>
            <a:r>
              <a:rPr lang="fr-FR" dirty="0" smtClean="0"/>
              <a:t>17 points que </a:t>
            </a:r>
            <a:r>
              <a:rPr lang="fr-FR" dirty="0"/>
              <a:t>possède </a:t>
            </a:r>
            <a:r>
              <a:rPr lang="fr-FR" b="1" dirty="0"/>
              <a:t>au </a:t>
            </a:r>
            <a:r>
              <a:rPr lang="fr-FR" b="1" dirty="0" smtClean="0"/>
              <a:t>plus </a:t>
            </a:r>
            <a:r>
              <a:rPr lang="fr-FR" dirty="0" smtClean="0"/>
              <a:t>l’ouvreur</a:t>
            </a:r>
            <a:r>
              <a:rPr lang="fr-FR" dirty="0"/>
              <a:t>, et se réfère à la table de décision pour déterminer ce </a:t>
            </a:r>
            <a:r>
              <a:rPr lang="fr-FR" dirty="0" smtClean="0"/>
              <a:t>contrat.</a:t>
            </a:r>
          </a:p>
          <a:p>
            <a:pPr algn="l"/>
            <a:r>
              <a:rPr lang="fr-FR" i="1" dirty="0" smtClean="0"/>
              <a:t>Par exemple, avec 6 points, il connaît un maximum de 23 et la manche n’est pas possible.</a:t>
            </a:r>
            <a:endParaRPr lang="fr-FR" i="1" dirty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17799" y="1263148"/>
            <a:ext cx="11552925" cy="7882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</a:rPr>
              <a:t>L’objectif principal </a:t>
            </a:r>
            <a:r>
              <a:rPr lang="fr-FR" sz="2400" dirty="0">
                <a:solidFill>
                  <a:schemeClr val="tx1"/>
                </a:solidFill>
              </a:rPr>
              <a:t>du répondant est de </a:t>
            </a:r>
            <a:r>
              <a:rPr lang="fr-FR" sz="2400" b="1" dirty="0">
                <a:solidFill>
                  <a:schemeClr val="tx1"/>
                </a:solidFill>
              </a:rPr>
              <a:t>nommer la manche </a:t>
            </a:r>
            <a:r>
              <a:rPr lang="fr-FR" sz="2400" dirty="0">
                <a:solidFill>
                  <a:schemeClr val="tx1"/>
                </a:solidFill>
              </a:rPr>
              <a:t>pour encaisser les 300 points de prime.</a:t>
            </a:r>
          </a:p>
        </p:txBody>
      </p:sp>
      <p:sp>
        <p:nvSpPr>
          <p:cNvPr id="6" name="Rectangle à coins arrondis 5"/>
          <p:cNvSpPr/>
          <p:nvPr/>
        </p:nvSpPr>
        <p:spPr>
          <a:xfrm>
            <a:off x="317799" y="3183386"/>
            <a:ext cx="1916264" cy="42650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Le plancher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317799" y="5053268"/>
            <a:ext cx="1916264" cy="42650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Le </a:t>
            </a:r>
            <a:r>
              <a:rPr lang="fr-FR" sz="2400" b="1" dirty="0" smtClean="0">
                <a:solidFill>
                  <a:schemeClr val="tx1"/>
                </a:solidFill>
              </a:rPr>
              <a:t>plafond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27222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Attitude du répondant</a:t>
            </a:r>
          </a:p>
          <a:p>
            <a:pPr algn="l"/>
            <a:r>
              <a:rPr lang="fr-FR" dirty="0" smtClean="0"/>
              <a:t>	Quand le répondant a calculé le plancher et le plafond de son camp, il peut se référer à la Table de Décision pour annoncer le contrat de son camp.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353581" y="5051510"/>
            <a:ext cx="11394220" cy="88259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	Quand </a:t>
            </a:r>
            <a:r>
              <a:rPr lang="fr-FR" sz="2400" dirty="0">
                <a:solidFill>
                  <a:schemeClr val="tx1"/>
                </a:solidFill>
              </a:rPr>
              <a:t>le répondant sait que le camp possède au moins les 25 points permettant de jouer un contrat de manche, il annonce 3SA</a:t>
            </a:r>
          </a:p>
        </p:txBody>
      </p:sp>
      <p:sp>
        <p:nvSpPr>
          <p:cNvPr id="7" name="Rectangle à coins arrondis 6"/>
          <p:cNvSpPr/>
          <p:nvPr/>
        </p:nvSpPr>
        <p:spPr>
          <a:xfrm>
            <a:off x="353581" y="2165119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8 5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9 4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D 5 3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2854518" y="2165119"/>
            <a:ext cx="901620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Le répondant calcule que son camp possède entre 25 et 27 points : il annonce donc un contrat de neuf levées.</a:t>
            </a:r>
          </a:p>
          <a:p>
            <a:r>
              <a:rPr lang="fr-FR" sz="2400" dirty="0" smtClean="0"/>
              <a:t>C’est l’ouvreur qui jouera le contrat de 3SA</a:t>
            </a:r>
            <a:endParaRPr lang="fr-FR" sz="2400" dirty="0"/>
          </a:p>
        </p:txBody>
      </p:sp>
      <p:sp>
        <p:nvSpPr>
          <p:cNvPr id="10" name="ZoneTexte 9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14" name="Groupe 13"/>
          <p:cNvGrpSpPr/>
          <p:nvPr/>
        </p:nvGrpSpPr>
        <p:grpSpPr>
          <a:xfrm>
            <a:off x="717604" y="3937293"/>
            <a:ext cx="2868434" cy="461665"/>
            <a:chOff x="717604" y="3937293"/>
            <a:chExt cx="2868434" cy="461665"/>
          </a:xfrm>
        </p:grpSpPr>
        <p:sp>
          <p:nvSpPr>
            <p:cNvPr id="9" name="ZoneTexte 8"/>
            <p:cNvSpPr txBox="1"/>
            <p:nvPr/>
          </p:nvSpPr>
          <p:spPr>
            <a:xfrm>
              <a:off x="717604" y="3937293"/>
              <a:ext cx="159821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2400" dirty="0" smtClean="0"/>
                <a:t>Palier de 1</a:t>
              </a:r>
              <a:endParaRPr lang="fr-FR" sz="2400" dirty="0"/>
            </a:p>
          </p:txBody>
        </p:sp>
        <p:sp>
          <p:nvSpPr>
            <p:cNvPr id="11" name="Rectangle à coins arrondis 10"/>
            <p:cNvSpPr/>
            <p:nvPr/>
          </p:nvSpPr>
          <p:spPr>
            <a:xfrm>
              <a:off x="2687540" y="3986887"/>
              <a:ext cx="898498" cy="3624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1SA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3" name="Flèche droite 12"/>
            <p:cNvSpPr/>
            <p:nvPr/>
          </p:nvSpPr>
          <p:spPr>
            <a:xfrm>
              <a:off x="2198535" y="4081185"/>
              <a:ext cx="318052" cy="181238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5" name="Groupe 14"/>
          <p:cNvGrpSpPr/>
          <p:nvPr/>
        </p:nvGrpSpPr>
        <p:grpSpPr>
          <a:xfrm>
            <a:off x="4122087" y="3937293"/>
            <a:ext cx="2868434" cy="461665"/>
            <a:chOff x="717604" y="3937293"/>
            <a:chExt cx="2868434" cy="461665"/>
          </a:xfrm>
        </p:grpSpPr>
        <p:sp>
          <p:nvSpPr>
            <p:cNvPr id="16" name="ZoneTexte 15"/>
            <p:cNvSpPr txBox="1"/>
            <p:nvPr/>
          </p:nvSpPr>
          <p:spPr>
            <a:xfrm>
              <a:off x="717604" y="3937293"/>
              <a:ext cx="159821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2400" dirty="0" smtClean="0"/>
                <a:t>Palier de 2</a:t>
              </a:r>
              <a:endParaRPr lang="fr-FR" sz="2400" dirty="0"/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2687540" y="3986887"/>
              <a:ext cx="898498" cy="3624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2SA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8" name="Flèche droite 17"/>
            <p:cNvSpPr/>
            <p:nvPr/>
          </p:nvSpPr>
          <p:spPr>
            <a:xfrm>
              <a:off x="2198535" y="4081185"/>
              <a:ext cx="318052" cy="181238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9" name="Groupe 18"/>
          <p:cNvGrpSpPr/>
          <p:nvPr/>
        </p:nvGrpSpPr>
        <p:grpSpPr>
          <a:xfrm>
            <a:off x="7526570" y="3931933"/>
            <a:ext cx="2868434" cy="461665"/>
            <a:chOff x="717604" y="3937293"/>
            <a:chExt cx="2868434" cy="461665"/>
          </a:xfrm>
        </p:grpSpPr>
        <p:sp>
          <p:nvSpPr>
            <p:cNvPr id="20" name="ZoneTexte 19"/>
            <p:cNvSpPr txBox="1"/>
            <p:nvPr/>
          </p:nvSpPr>
          <p:spPr>
            <a:xfrm>
              <a:off x="717604" y="3937293"/>
              <a:ext cx="159821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2400" dirty="0" smtClean="0"/>
                <a:t>Palier de 3</a:t>
              </a:r>
              <a:endParaRPr lang="fr-FR" sz="2400" dirty="0"/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2687540" y="3986887"/>
              <a:ext cx="898498" cy="3624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3SA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2" name="Flèche droite 21"/>
            <p:cNvSpPr/>
            <p:nvPr/>
          </p:nvSpPr>
          <p:spPr>
            <a:xfrm>
              <a:off x="2198535" y="4081185"/>
              <a:ext cx="318052" cy="181238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27085520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Attitude du répondant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Que dites-vous avec les mains suivantes sur l’ouverture de 1SA du partenaire :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	Le palier de 2SA ne permet pas d’obtenir la prime de manche et il augmente les risques de chute puisque le déclarant doit réaliser huit levées au lieu de sept.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C’est un palier </a:t>
            </a:r>
            <a:r>
              <a:rPr lang="fr-FR" b="1" dirty="0" smtClean="0"/>
              <a:t>inutile</a:t>
            </a:r>
            <a:r>
              <a:rPr lang="fr-FR" dirty="0" smtClean="0"/>
              <a:t>.</a:t>
            </a:r>
          </a:p>
        </p:txBody>
      </p:sp>
      <p:sp>
        <p:nvSpPr>
          <p:cNvPr id="6" name="Rectangle à coins arrondis 5"/>
          <p:cNvSpPr/>
          <p:nvPr/>
        </p:nvSpPr>
        <p:spPr>
          <a:xfrm>
            <a:off x="3366429" y="1733395"/>
            <a:ext cx="2104203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6 4 3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4 2</a:t>
            </a: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9 6 4 3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3366429" y="3275244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20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537091" y="3275245"/>
            <a:ext cx="1768788" cy="38000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plancher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9" name="Rectangle à coins arrondis 8"/>
          <p:cNvSpPr/>
          <p:nvPr/>
        </p:nvSpPr>
        <p:spPr>
          <a:xfrm>
            <a:off x="537091" y="3705918"/>
            <a:ext cx="1768788" cy="37072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plafond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0" name="Rectangle à coins arrondis 9"/>
          <p:cNvSpPr/>
          <p:nvPr/>
        </p:nvSpPr>
        <p:spPr>
          <a:xfrm>
            <a:off x="537090" y="4121891"/>
            <a:ext cx="1768788" cy="33097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réponse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Rectangle à coins arrondis 10"/>
          <p:cNvSpPr/>
          <p:nvPr/>
        </p:nvSpPr>
        <p:spPr>
          <a:xfrm>
            <a:off x="3366429" y="3705918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22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3366428" y="4121890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passe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6036200" y="173339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9 2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D 6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8 4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D 8 6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6036200" y="3275244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25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6036200" y="3705918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27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6" name="Rectangle à coins arrondis 15"/>
          <p:cNvSpPr/>
          <p:nvPr/>
        </p:nvSpPr>
        <p:spPr>
          <a:xfrm>
            <a:off x="6036199" y="4121890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8705971" y="173339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8 4</a:t>
            </a: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V 7 2</a:t>
            </a:r>
          </a:p>
          <a:p>
            <a:pPr lvl="0">
              <a:defRPr/>
            </a:pPr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V 8 4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V 4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8705971" y="3275244"/>
            <a:ext cx="2104203" cy="38000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22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8705971" y="3705918"/>
            <a:ext cx="2104203" cy="37072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24 H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8705970" y="4121890"/>
            <a:ext cx="2104203" cy="3309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353581" y="5794109"/>
            <a:ext cx="11394220" cy="88259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	</a:t>
            </a:r>
            <a:r>
              <a:rPr lang="fr-FR" sz="2400" dirty="0">
                <a:solidFill>
                  <a:schemeClr val="tx1"/>
                </a:solidFill>
              </a:rPr>
              <a:t>Quand le répondant sait que le camp ne peut pas posséder les </a:t>
            </a:r>
            <a:r>
              <a:rPr lang="fr-FR" sz="2400" b="1" dirty="0">
                <a:solidFill>
                  <a:schemeClr val="tx1"/>
                </a:solidFill>
              </a:rPr>
              <a:t>25 points </a:t>
            </a:r>
            <a:r>
              <a:rPr lang="fr-FR" sz="2400" dirty="0">
                <a:solidFill>
                  <a:schemeClr val="tx1"/>
                </a:solidFill>
              </a:rPr>
              <a:t>permettant de jouer un contrat de manche, il passe</a:t>
            </a:r>
          </a:p>
        </p:txBody>
      </p:sp>
      <p:sp>
        <p:nvSpPr>
          <p:cNvPr id="21" name="ZoneTexte 20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18348191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2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1908</TotalTime>
  <Words>739</Words>
  <Application>Microsoft Office PowerPoint</Application>
  <PresentationFormat>Grand écran</PresentationFormat>
  <Paragraphs>275</Paragraphs>
  <Slides>13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Thème Office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  <vt:lpstr>Chapitre 2 - Leçon 3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139</cp:revision>
  <dcterms:created xsi:type="dcterms:W3CDTF">2018-10-04T06:59:00Z</dcterms:created>
  <dcterms:modified xsi:type="dcterms:W3CDTF">2021-02-21T17:07:54Z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