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847" r:id="rId2"/>
    <p:sldId id="866" r:id="rId3"/>
    <p:sldId id="924" r:id="rId4"/>
    <p:sldId id="923" r:id="rId5"/>
    <p:sldId id="860" r:id="rId6"/>
    <p:sldId id="925" r:id="rId7"/>
    <p:sldId id="885" r:id="rId8"/>
    <p:sldId id="886" r:id="rId9"/>
    <p:sldId id="887" r:id="rId10"/>
    <p:sldId id="926" r:id="rId11"/>
    <p:sldId id="903" r:id="rId12"/>
    <p:sldId id="904" r:id="rId13"/>
    <p:sldId id="905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3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Mains régulières</a:t>
            </a:r>
          </a:p>
          <a:p>
            <a:pPr algn="l"/>
            <a:r>
              <a:rPr lang="fr-FR" dirty="0" smtClean="0"/>
              <a:t>	Si l’on répartit les 13 cartes d’une main en quatre tas les plus égaux possibles, on obtient trois paquets de 3 cartes et un de 4 cartes.</a:t>
            </a:r>
          </a:p>
          <a:p>
            <a:pPr algn="l"/>
            <a:r>
              <a:rPr lang="fr-FR" dirty="0"/>
              <a:t>	</a:t>
            </a:r>
            <a:r>
              <a:rPr lang="fr-FR" dirty="0" smtClean="0"/>
              <a:t>Si </a:t>
            </a:r>
            <a:r>
              <a:rPr lang="fr-FR" dirty="0"/>
              <a:t>l’on déplace une carte d’un paquet de trois dans un autre paquet, on peut obtenir une répartition 4-4-3-2 ou </a:t>
            </a:r>
            <a:r>
              <a:rPr lang="fr-FR" dirty="0" smtClean="0"/>
              <a:t>une répartition 5-3-3-2</a:t>
            </a:r>
          </a:p>
          <a:p>
            <a:pPr algn="l"/>
            <a:r>
              <a:rPr lang="fr-FR" dirty="0" smtClean="0"/>
              <a:t>	Lorsqu’une main est répartie</a:t>
            </a:r>
          </a:p>
          <a:p>
            <a:pPr algn="l"/>
            <a:endParaRPr lang="fr-FR" dirty="0" smtClean="0"/>
          </a:p>
          <a:p>
            <a:pPr algn="l"/>
            <a:r>
              <a:rPr lang="fr-FR" dirty="0" smtClean="0"/>
              <a:t>	on dit qu’elle est </a:t>
            </a:r>
            <a:r>
              <a:rPr lang="fr-FR" b="1" dirty="0" smtClean="0"/>
              <a:t>régulière</a:t>
            </a:r>
            <a:endParaRPr lang="fr-FR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La couleur la plus courte comporte au moins deux cartes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La seconde couleur la plus courte comporte au moins trois cartes</a:t>
            </a:r>
            <a:endParaRPr lang="fr-FR" dirty="0"/>
          </a:p>
          <a:p>
            <a:pPr algn="l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328247" y="3302315"/>
            <a:ext cx="1359877" cy="4376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4 3 3 3</a:t>
            </a:r>
            <a:endParaRPr lang="fr-FR" sz="2400" b="1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1879601" y="3302315"/>
            <a:ext cx="1359877" cy="4376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4 4 3 2</a:t>
            </a:r>
            <a:endParaRPr lang="fr-FR" sz="2400" b="1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3430955" y="3302314"/>
            <a:ext cx="1359877" cy="4376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5 3 3 2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4162537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3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Attitude du répondant</a:t>
            </a:r>
          </a:p>
          <a:p>
            <a:r>
              <a:rPr lang="fr-FR" b="1" dirty="0" smtClean="0"/>
              <a:t>Exercice 4</a:t>
            </a:r>
          </a:p>
          <a:p>
            <a:pPr algn="l"/>
            <a:r>
              <a:rPr lang="fr-FR" b="1" dirty="0"/>
              <a:t>	</a:t>
            </a:r>
            <a:r>
              <a:rPr lang="fr-FR" dirty="0" smtClean="0"/>
              <a:t>Votre partenaire a ouvert d’1SA. Déterminez le plancher et le plafond de votre camp, et donnez votre enchère dans chacun des cas :</a:t>
            </a:r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r>
              <a:rPr lang="fr-FR" dirty="0" smtClean="0"/>
              <a:t>	</a:t>
            </a:r>
            <a:r>
              <a:rPr lang="fr-FR" dirty="0"/>
              <a:t>	</a:t>
            </a:r>
            <a:endParaRPr lang="fr-FR" dirty="0" smtClean="0"/>
          </a:p>
        </p:txBody>
      </p:sp>
      <p:sp>
        <p:nvSpPr>
          <p:cNvPr id="6" name="Rectangle à coins arrondis 5"/>
          <p:cNvSpPr/>
          <p:nvPr/>
        </p:nvSpPr>
        <p:spPr>
          <a:xfrm>
            <a:off x="2810787" y="2822722"/>
            <a:ext cx="2104203" cy="14368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D 6 2</a:t>
            </a:r>
            <a:endParaRPr lang="fr-FR" sz="2400" b="1" dirty="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D 5</a:t>
            </a:r>
            <a:endParaRPr lang="fr-FR" sz="2400" b="1" dirty="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V 7 6 3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V </a:t>
            </a:r>
            <a:r>
              <a:rPr lang="fr-FR" sz="2400" b="1" dirty="0" smtClean="0">
                <a:solidFill>
                  <a:schemeClr val="tx1"/>
                </a:solidFill>
              </a:rPr>
              <a:t>10 8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2810787" y="4364571"/>
            <a:ext cx="2104203" cy="38000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25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394917" y="4364573"/>
            <a:ext cx="1768788" cy="3800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plancher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394917" y="4795246"/>
            <a:ext cx="1768788" cy="3707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plafond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394916" y="5211219"/>
            <a:ext cx="1768788" cy="33097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réponse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2810787" y="4795245"/>
            <a:ext cx="2104203" cy="3707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27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2810786" y="5211217"/>
            <a:ext cx="2104203" cy="3309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5129365" y="2822722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V 5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V 6 2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V 10 9 6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8 7 5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5129365" y="4364571"/>
            <a:ext cx="2104203" cy="38000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21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5129365" y="4795245"/>
            <a:ext cx="2104203" cy="3707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23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5129364" y="5211217"/>
            <a:ext cx="2104203" cy="3309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passe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7" name="Rectangle à coins arrondis 16"/>
          <p:cNvSpPr/>
          <p:nvPr/>
        </p:nvSpPr>
        <p:spPr>
          <a:xfrm>
            <a:off x="7447943" y="2822722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7 6 5 2</a:t>
            </a:r>
            <a:endParaRPr lang="fr-FR" sz="2400" b="1" dirty="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D 4 3</a:t>
            </a:r>
            <a:endParaRPr lang="fr-FR" sz="2400" b="1" dirty="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7 5 4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D 7 6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8" name="Rectangle à coins arrondis 17"/>
          <p:cNvSpPr/>
          <p:nvPr/>
        </p:nvSpPr>
        <p:spPr>
          <a:xfrm>
            <a:off x="7447943" y="4364571"/>
            <a:ext cx="2104203" cy="38000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19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7447943" y="4795245"/>
            <a:ext cx="2104203" cy="3707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21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7447942" y="5211217"/>
            <a:ext cx="2104203" cy="3309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passe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9766521" y="2822722"/>
            <a:ext cx="2104203" cy="14368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8 6</a:t>
            </a:r>
            <a:endParaRPr lang="fr-FR" sz="2400" b="1" dirty="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D 5</a:t>
            </a:r>
            <a:endParaRPr lang="fr-FR" sz="2400" b="1" dirty="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5 4 2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V </a:t>
            </a:r>
            <a:r>
              <a:rPr lang="fr-FR" sz="2400" b="1" dirty="0" smtClean="0">
                <a:solidFill>
                  <a:schemeClr val="tx1"/>
                </a:solidFill>
              </a:rPr>
              <a:t>7 3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9766521" y="4364571"/>
            <a:ext cx="2104203" cy="38000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28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9766521" y="4795245"/>
            <a:ext cx="2104203" cy="3707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30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9766520" y="5211217"/>
            <a:ext cx="2104203" cy="3309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4021250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4" grpId="0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3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L’ouverture de 2 Sans-Atout</a:t>
            </a:r>
          </a:p>
          <a:p>
            <a:pPr algn="l"/>
            <a:r>
              <a:rPr lang="fr-FR" dirty="0" smtClean="0"/>
              <a:t>	Quand </a:t>
            </a:r>
            <a:r>
              <a:rPr lang="fr-FR" dirty="0"/>
              <a:t>l’ouvreur </a:t>
            </a:r>
            <a:r>
              <a:rPr lang="fr-FR" dirty="0" smtClean="0"/>
              <a:t>possède </a:t>
            </a:r>
            <a:r>
              <a:rPr lang="fr-FR" dirty="0"/>
              <a:t>une main régulière et une force de 20 ou 21 </a:t>
            </a:r>
            <a:r>
              <a:rPr lang="fr-FR" dirty="0" smtClean="0"/>
              <a:t>points, </a:t>
            </a:r>
            <a:r>
              <a:rPr lang="fr-FR" dirty="0"/>
              <a:t>il ne dira plus « j’ouvre », mais déclarera 2 SA.</a:t>
            </a:r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r>
              <a:rPr lang="fr-FR" dirty="0"/>
              <a:t>	</a:t>
            </a:r>
            <a:r>
              <a:rPr lang="fr-FR" dirty="0" smtClean="0"/>
              <a:t>Les exigences distributionnelles sont exactement les mêmes que pour l’ouverture de 1SA, mais la force de la main est plus grande  et plus précise.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287309" y="2247843"/>
            <a:ext cx="11308862" cy="16881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>
                <a:solidFill>
                  <a:schemeClr val="tx1"/>
                </a:solidFill>
              </a:rPr>
              <a:t>L’ouverture </a:t>
            </a:r>
            <a:r>
              <a:rPr lang="fr-FR" sz="2400" b="1" dirty="0" smtClean="0">
                <a:solidFill>
                  <a:schemeClr val="tx1"/>
                </a:solidFill>
              </a:rPr>
              <a:t>de 2SA </a:t>
            </a:r>
            <a:r>
              <a:rPr lang="fr-FR" sz="2400" b="1" dirty="0">
                <a:solidFill>
                  <a:schemeClr val="tx1"/>
                </a:solidFill>
              </a:rPr>
              <a:t>montre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chemeClr val="tx1"/>
                </a:solidFill>
              </a:rPr>
              <a:t>Une main régulière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chemeClr val="tx1"/>
                </a:solidFill>
              </a:rPr>
              <a:t>Une force de </a:t>
            </a:r>
            <a:r>
              <a:rPr lang="fr-FR" sz="2400" b="1" dirty="0" smtClean="0">
                <a:solidFill>
                  <a:schemeClr val="tx1"/>
                </a:solidFill>
              </a:rPr>
              <a:t>20 ou 21 points</a:t>
            </a:r>
            <a:endParaRPr lang="fr-FR" sz="2400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chemeClr val="tx1"/>
                </a:solidFill>
              </a:rPr>
              <a:t>Avec  la répartition 5332, la couleur cinquième n’est pas une majeure 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1870193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3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/>
              <a:t>L’ouverture de 2 Sans-Atout</a:t>
            </a:r>
          </a:p>
          <a:p>
            <a:r>
              <a:rPr lang="fr-FR" b="1" dirty="0" smtClean="0"/>
              <a:t>Exercice 5</a:t>
            </a:r>
          </a:p>
          <a:p>
            <a:pPr algn="l"/>
            <a:r>
              <a:rPr lang="fr-FR" dirty="0" smtClean="0"/>
              <a:t>Quelles mains pouvez-vous ouvrir de 2SA ? justifiez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536052" y="2385401"/>
            <a:ext cx="2104203" cy="14368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A V 10 8 5</a:t>
            </a:r>
          </a:p>
          <a:p>
            <a:pPr lvl="0">
              <a:defRPr/>
            </a:pP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>
                <a:solidFill>
                  <a:schemeClr val="tx1"/>
                </a:solidFill>
              </a:rPr>
              <a:t>R V 2</a:t>
            </a:r>
          </a:p>
          <a:p>
            <a:pPr lvl="0">
              <a:defRPr/>
            </a:pPr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R V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A R 7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536052" y="3922927"/>
            <a:ext cx="2104203" cy="74448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non</a:t>
            </a:r>
          </a:p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 cartes à </a:t>
            </a:r>
            <a:r>
              <a:rPr lang="fr-FR" sz="2400" dirty="0">
                <a:solidFill>
                  <a:schemeClr val="tx1"/>
                </a:solidFill>
              </a:rPr>
              <a:t>♠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3545251" y="2385401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R V 8</a:t>
            </a:r>
          </a:p>
          <a:p>
            <a:pPr lvl="0">
              <a:defRPr/>
            </a:pP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>
                <a:solidFill>
                  <a:schemeClr val="tx1"/>
                </a:solidFill>
              </a:rPr>
              <a:t>A D V</a:t>
            </a:r>
          </a:p>
          <a:p>
            <a:pPr lvl="0">
              <a:defRPr/>
            </a:pPr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R 10 8 7</a:t>
            </a:r>
          </a:p>
          <a:p>
            <a:pPr lvl="0">
              <a:defRPr/>
            </a:pPr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A R 4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3545251" y="3922927"/>
            <a:ext cx="2104203" cy="74448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oui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8" name="Rectangle à coins arrondis 17"/>
          <p:cNvSpPr/>
          <p:nvPr/>
        </p:nvSpPr>
        <p:spPr>
          <a:xfrm>
            <a:off x="6554450" y="2385401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A D</a:t>
            </a:r>
          </a:p>
          <a:p>
            <a:pPr lvl="0">
              <a:defRPr/>
            </a:pP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>
                <a:solidFill>
                  <a:schemeClr val="tx1"/>
                </a:solidFill>
              </a:rPr>
              <a:t>R V 10 9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A V 2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R V 7 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6554450" y="3922927"/>
            <a:ext cx="2104203" cy="74448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non</a:t>
            </a:r>
          </a:p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19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9563650" y="2401292"/>
            <a:ext cx="2104203" cy="14368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A 9</a:t>
            </a:r>
          </a:p>
          <a:p>
            <a:pPr lvl="0">
              <a:defRPr/>
            </a:pP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>
                <a:solidFill>
                  <a:schemeClr val="tx1"/>
                </a:solidFill>
              </a:rPr>
              <a:t>D 10 8</a:t>
            </a:r>
          </a:p>
          <a:p>
            <a:pPr lvl="0">
              <a:defRPr/>
            </a:pPr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A D V 6 5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A R 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9563649" y="3922927"/>
            <a:ext cx="2104203" cy="74448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oui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759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4" grpId="0" animBg="1"/>
      <p:bldP spid="15" grpId="0" animBg="1"/>
      <p:bldP spid="18" grpId="0" animBg="1"/>
      <p:bldP spid="19" grpId="0" animBg="1"/>
      <p:bldP spid="22" grpId="0" animBg="1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3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/>
              <a:t>L’ouverture de 2 Sans-Atout</a:t>
            </a:r>
          </a:p>
          <a:p>
            <a:r>
              <a:rPr lang="fr-FR" b="1" dirty="0" smtClean="0"/>
              <a:t>Attitude du répondant</a:t>
            </a:r>
          </a:p>
          <a:p>
            <a:pPr algn="l"/>
            <a:r>
              <a:rPr lang="fr-FR" b="1" dirty="0"/>
              <a:t>	</a:t>
            </a:r>
            <a:r>
              <a:rPr lang="fr-FR" dirty="0" smtClean="0"/>
              <a:t>L’attitude est la même que sur l’ouverture de 1SA, mais on tient compte de la force supérieure (20 ou 21 H) pour calculer le plancher et le plafond du camp.</a:t>
            </a:r>
          </a:p>
          <a:p>
            <a:endParaRPr lang="fr-FR" b="1" dirty="0"/>
          </a:p>
          <a:p>
            <a:endParaRPr lang="fr-FR" b="1" dirty="0" smtClean="0"/>
          </a:p>
        </p:txBody>
      </p:sp>
      <p:sp>
        <p:nvSpPr>
          <p:cNvPr id="5" name="Rectangle à coins arrondis 4"/>
          <p:cNvSpPr/>
          <p:nvPr/>
        </p:nvSpPr>
        <p:spPr>
          <a:xfrm>
            <a:off x="413467" y="2857382"/>
            <a:ext cx="11334333" cy="121368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	Quand </a:t>
            </a:r>
            <a:r>
              <a:rPr lang="fr-FR" sz="2400" dirty="0">
                <a:solidFill>
                  <a:schemeClr val="tx1"/>
                </a:solidFill>
              </a:rPr>
              <a:t>le répondant sait que le camp possède au moins les 25 points permettant de jouer un contrat de manche, il annonce </a:t>
            </a:r>
            <a:r>
              <a:rPr lang="fr-FR" sz="2400" dirty="0" smtClean="0">
                <a:solidFill>
                  <a:schemeClr val="tx1"/>
                </a:solidFill>
              </a:rPr>
              <a:t>3SA</a:t>
            </a:r>
          </a:p>
          <a:p>
            <a:r>
              <a:rPr lang="fr-FR" sz="2400" dirty="0" smtClean="0">
                <a:solidFill>
                  <a:schemeClr val="tx1"/>
                </a:solidFill>
              </a:rPr>
              <a:t>	Si le plafond n’atteint pas 25 points, il passe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2624497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3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Mains régulières</a:t>
            </a:r>
          </a:p>
          <a:p>
            <a:r>
              <a:rPr lang="fr-FR" b="1" dirty="0"/>
              <a:t>Exercice </a:t>
            </a:r>
            <a:r>
              <a:rPr lang="fr-FR" b="1" dirty="0" smtClean="0"/>
              <a:t>1</a:t>
            </a:r>
          </a:p>
          <a:p>
            <a:pPr algn="l"/>
            <a:r>
              <a:rPr lang="fr-FR" b="1" dirty="0"/>
              <a:t>	</a:t>
            </a:r>
            <a:r>
              <a:rPr lang="fr-FR" dirty="0" smtClean="0"/>
              <a:t>Les mains suivantes sont-elles régulières ? </a:t>
            </a:r>
            <a:r>
              <a:rPr lang="fr-FR" dirty="0"/>
              <a:t>J</a:t>
            </a:r>
            <a:r>
              <a:rPr lang="fr-FR" dirty="0" smtClean="0"/>
              <a:t>ustifiez</a:t>
            </a:r>
            <a:endParaRPr lang="fr-FR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448774" y="2237246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8 7</a:t>
            </a:r>
            <a:br>
              <a:rPr lang="fr-FR" sz="2400" b="1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>
                <a:solidFill>
                  <a:schemeClr val="tx1"/>
                </a:solidFill>
              </a:rPr>
              <a:t>V 5 3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D 8 6 4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R 9 5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3549547" y="2237246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R 10 8 5 4</a:t>
            </a:r>
          </a:p>
          <a:p>
            <a:pPr lvl="0">
              <a:defRPr/>
            </a:pP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>
                <a:solidFill>
                  <a:schemeClr val="tx1"/>
                </a:solidFill>
              </a:rPr>
              <a:t>D 7 3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A 6 2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R 7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6650320" y="2237246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5</a:t>
            </a:r>
            <a:br>
              <a:rPr lang="fr-FR" sz="2400" b="1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>
                <a:solidFill>
                  <a:schemeClr val="tx1"/>
                </a:solidFill>
              </a:rPr>
              <a:t>V 9 7 2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D 10 3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A V 8 5 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9751092" y="2237246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R D 10 5</a:t>
            </a:r>
            <a:br>
              <a:rPr lang="fr-FR" sz="2400" b="1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>
                <a:solidFill>
                  <a:schemeClr val="tx1"/>
                </a:solidFill>
              </a:rPr>
              <a:t>8 6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9 7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V 10 8 6 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448774" y="3698368"/>
            <a:ext cx="2104203" cy="61983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oui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3549547" y="3698368"/>
            <a:ext cx="2104203" cy="61983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oui</a:t>
            </a:r>
          </a:p>
        </p:txBody>
      </p:sp>
      <p:sp>
        <p:nvSpPr>
          <p:cNvPr id="15" name="Rectangle à coins arrondis 14"/>
          <p:cNvSpPr/>
          <p:nvPr/>
        </p:nvSpPr>
        <p:spPr>
          <a:xfrm>
            <a:off x="6650320" y="3698367"/>
            <a:ext cx="2104203" cy="61983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non</a:t>
            </a:r>
          </a:p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singleton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9751092" y="3698368"/>
            <a:ext cx="2104203" cy="61983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non</a:t>
            </a:r>
          </a:p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 </a:t>
            </a:r>
            <a:r>
              <a:rPr lang="fr-FR" sz="2400" b="1" dirty="0" err="1" smtClean="0">
                <a:solidFill>
                  <a:schemeClr val="tx1"/>
                </a:solidFill>
              </a:rPr>
              <a:t>doubletons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7" name="Rectangle à coins arrondis 16"/>
          <p:cNvSpPr/>
          <p:nvPr/>
        </p:nvSpPr>
        <p:spPr>
          <a:xfrm>
            <a:off x="448774" y="4562838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A</a:t>
            </a:r>
            <a:br>
              <a:rPr lang="fr-FR" sz="2400" b="1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>
                <a:solidFill>
                  <a:schemeClr val="tx1"/>
                </a:solidFill>
              </a:rPr>
              <a:t>R 9 5 2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A R D 5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8 5 4 2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8" name="Rectangle à coins arrondis 17"/>
          <p:cNvSpPr/>
          <p:nvPr/>
        </p:nvSpPr>
        <p:spPr>
          <a:xfrm>
            <a:off x="3549547" y="4562838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R V 10 8 6 2</a:t>
            </a:r>
            <a:br>
              <a:rPr lang="fr-FR" sz="2400" b="1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>
                <a:solidFill>
                  <a:schemeClr val="tx1"/>
                </a:solidFill>
              </a:rPr>
              <a:t>6 4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9 7 6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D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6650320" y="4562838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V 9 5</a:t>
            </a:r>
            <a:br>
              <a:rPr lang="fr-FR" sz="2400" b="1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>
                <a:solidFill>
                  <a:schemeClr val="tx1"/>
                </a:solidFill>
              </a:rPr>
              <a:t>A D 8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R V 9 2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A 8 4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9751092" y="4562838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D V 7 </a:t>
            </a:r>
            <a:br>
              <a:rPr lang="fr-FR" sz="2400" b="1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>
                <a:solidFill>
                  <a:schemeClr val="tx1"/>
                </a:solidFill>
              </a:rPr>
              <a:t>R 9 5 2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A R D 5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7 6 2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448774" y="6023960"/>
            <a:ext cx="2104203" cy="61983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non</a:t>
            </a:r>
          </a:p>
          <a:p>
            <a:pPr algn="ctr"/>
            <a:r>
              <a:rPr lang="fr-FR" sz="2400" b="1" dirty="0">
                <a:solidFill>
                  <a:schemeClr val="tx1"/>
                </a:solidFill>
              </a:rPr>
              <a:t>singleton</a:t>
            </a:r>
          </a:p>
        </p:txBody>
      </p:sp>
      <p:sp>
        <p:nvSpPr>
          <p:cNvPr id="22" name="Rectangle à coins arrondis 21"/>
          <p:cNvSpPr/>
          <p:nvPr/>
        </p:nvSpPr>
        <p:spPr>
          <a:xfrm>
            <a:off x="3549547" y="6023960"/>
            <a:ext cx="2104203" cy="61983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non</a:t>
            </a:r>
          </a:p>
          <a:p>
            <a:pPr algn="ctr"/>
            <a:r>
              <a:rPr lang="fr-FR" sz="2400" b="1" dirty="0">
                <a:solidFill>
                  <a:schemeClr val="tx1"/>
                </a:solidFill>
              </a:rPr>
              <a:t>2 </a:t>
            </a:r>
            <a:r>
              <a:rPr lang="fr-FR" sz="2400" b="1" dirty="0" err="1">
                <a:solidFill>
                  <a:schemeClr val="tx1"/>
                </a:solidFill>
              </a:rPr>
              <a:t>doubletons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6650320" y="6023959"/>
            <a:ext cx="2104203" cy="61983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oui</a:t>
            </a:r>
          </a:p>
        </p:txBody>
      </p:sp>
      <p:sp>
        <p:nvSpPr>
          <p:cNvPr id="24" name="Rectangle à coins arrondis 23"/>
          <p:cNvSpPr/>
          <p:nvPr/>
        </p:nvSpPr>
        <p:spPr>
          <a:xfrm>
            <a:off x="9751092" y="6023960"/>
            <a:ext cx="2104203" cy="61983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f</a:t>
            </a:r>
            <a:r>
              <a:rPr lang="fr-FR" sz="2400" b="1" dirty="0" smtClean="0">
                <a:solidFill>
                  <a:schemeClr val="tx1"/>
                </a:solidFill>
              </a:rPr>
              <a:t>ausse donne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593617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6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3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Mains régulières</a:t>
            </a:r>
          </a:p>
          <a:p>
            <a:pPr algn="l"/>
            <a:r>
              <a:rPr lang="fr-FR" b="1" dirty="0"/>
              <a:t>	</a:t>
            </a:r>
            <a:r>
              <a:rPr lang="fr-FR" dirty="0" smtClean="0"/>
              <a:t>On donne la répartition d’une main en nommant le nombre de cartes de chaque couleur en commençant par la plus longue.</a:t>
            </a:r>
            <a:endParaRPr lang="fr-FR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323725" y="2168564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4 3</a:t>
            </a:r>
            <a:r>
              <a:rPr lang="fr-FR" sz="2400" b="1" dirty="0">
                <a:solidFill>
                  <a:schemeClr val="tx1"/>
                </a:solidFill>
              </a:rPr>
              <a:t/>
            </a:r>
            <a:br>
              <a:rPr lang="fr-FR" sz="2400" b="1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9 6 3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D V 7 4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7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323724" y="3677635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7 4 3</a:t>
            </a:r>
            <a:endParaRPr lang="fr-FR" sz="2400" b="1" dirty="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9 7 6 3 2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D V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9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323724" y="5186706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9 6 3</a:t>
            </a:r>
            <a:r>
              <a:rPr lang="fr-FR" sz="2400" b="1" dirty="0">
                <a:solidFill>
                  <a:schemeClr val="tx1"/>
                </a:solidFill>
              </a:rPr>
              <a:t/>
            </a:r>
            <a:br>
              <a:rPr lang="fr-FR" sz="2400" b="1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7 4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D V 3 2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6 5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2926249" y="2672908"/>
            <a:ext cx="2536705" cy="4360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Main 5 4 3 1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26" name="Rectangle à coins arrondis 25"/>
          <p:cNvSpPr/>
          <p:nvPr/>
        </p:nvSpPr>
        <p:spPr>
          <a:xfrm>
            <a:off x="2926249" y="4181979"/>
            <a:ext cx="2536705" cy="4360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Main 6 3 3 1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7" name="Rectangle à coins arrondis 26"/>
          <p:cNvSpPr/>
          <p:nvPr/>
        </p:nvSpPr>
        <p:spPr>
          <a:xfrm>
            <a:off x="2926249" y="5691050"/>
            <a:ext cx="2536705" cy="4360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Main 5 4 2 2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542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3" grpId="0" animBg="1"/>
      <p:bldP spid="26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3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Mains régulières</a:t>
            </a:r>
          </a:p>
          <a:p>
            <a:r>
              <a:rPr lang="fr-FR" b="1" dirty="0" smtClean="0"/>
              <a:t>Exercice 2</a:t>
            </a:r>
          </a:p>
          <a:p>
            <a:pPr algn="l"/>
            <a:r>
              <a:rPr lang="fr-FR" b="1" dirty="0"/>
              <a:t>	</a:t>
            </a:r>
            <a:r>
              <a:rPr lang="fr-FR" dirty="0" smtClean="0"/>
              <a:t>Donnez la répartition de chaque main</a:t>
            </a:r>
            <a:endParaRPr lang="fr-FR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464203" y="2244632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8 7</a:t>
            </a:r>
            <a:br>
              <a:rPr lang="fr-FR" sz="2400" b="1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>
                <a:solidFill>
                  <a:schemeClr val="tx1"/>
                </a:solidFill>
              </a:rPr>
              <a:t>V 5 3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D 8 6 4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R 9 5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3564976" y="2244632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R 10 8 5 4</a:t>
            </a:r>
          </a:p>
          <a:p>
            <a:pPr lvl="0">
              <a:defRPr/>
            </a:pP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>
                <a:solidFill>
                  <a:schemeClr val="tx1"/>
                </a:solidFill>
              </a:rPr>
              <a:t>D 7 3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A 6 2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R 7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6665749" y="2244632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5</a:t>
            </a:r>
            <a:br>
              <a:rPr lang="fr-FR" sz="2400" b="1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>
                <a:solidFill>
                  <a:schemeClr val="tx1"/>
                </a:solidFill>
              </a:rPr>
              <a:t>V 9 7 2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D 10 3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A V 8 5 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9766521" y="2244632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R D 10 5</a:t>
            </a:r>
            <a:br>
              <a:rPr lang="fr-FR" sz="2400" b="1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>
                <a:solidFill>
                  <a:schemeClr val="tx1"/>
                </a:solidFill>
              </a:rPr>
              <a:t>8 6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9 7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V 10 8 6 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464203" y="3705754"/>
            <a:ext cx="2104203" cy="3265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4 4 3 2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3564976" y="3705754"/>
            <a:ext cx="2104203" cy="3265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5 3 3 2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6665749" y="3705754"/>
            <a:ext cx="2104203" cy="3265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5 4 3 1</a:t>
            </a:r>
          </a:p>
        </p:txBody>
      </p:sp>
      <p:sp>
        <p:nvSpPr>
          <p:cNvPr id="16" name="Rectangle à coins arrondis 15"/>
          <p:cNvSpPr/>
          <p:nvPr/>
        </p:nvSpPr>
        <p:spPr>
          <a:xfrm>
            <a:off x="9766521" y="3705754"/>
            <a:ext cx="2104203" cy="3265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5 4 2 2</a:t>
            </a:r>
          </a:p>
        </p:txBody>
      </p:sp>
      <p:sp>
        <p:nvSpPr>
          <p:cNvPr id="17" name="Rectangle à coins arrondis 16"/>
          <p:cNvSpPr/>
          <p:nvPr/>
        </p:nvSpPr>
        <p:spPr>
          <a:xfrm>
            <a:off x="464203" y="4448071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A</a:t>
            </a:r>
            <a:br>
              <a:rPr lang="fr-FR" sz="2400" b="1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>
                <a:solidFill>
                  <a:schemeClr val="tx1"/>
                </a:solidFill>
              </a:rPr>
              <a:t>R 9 5 2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A R D 5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8 5 4 2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8" name="Rectangle à coins arrondis 17"/>
          <p:cNvSpPr/>
          <p:nvPr/>
        </p:nvSpPr>
        <p:spPr>
          <a:xfrm>
            <a:off x="3564976" y="4448071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R V 10 8 6 2</a:t>
            </a:r>
            <a:br>
              <a:rPr lang="fr-FR" sz="2400" b="1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>
                <a:solidFill>
                  <a:schemeClr val="tx1"/>
                </a:solidFill>
              </a:rPr>
              <a:t>6 4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9 7 6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D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6665749" y="4448071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V 9 5</a:t>
            </a:r>
            <a:br>
              <a:rPr lang="fr-FR" sz="2400" b="1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>
                <a:solidFill>
                  <a:schemeClr val="tx1"/>
                </a:solidFill>
              </a:rPr>
              <a:t>A D 8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R V 9 2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A 8 4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9766521" y="4448071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D V 7 </a:t>
            </a:r>
            <a:br>
              <a:rPr lang="fr-FR" sz="2400" b="1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>
                <a:solidFill>
                  <a:schemeClr val="tx1"/>
                </a:solidFill>
              </a:rPr>
              <a:t>R 9 5 2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A R D 5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7 6 2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464203" y="5909193"/>
            <a:ext cx="2104203" cy="3065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4 4 4 1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3564976" y="5909193"/>
            <a:ext cx="2104203" cy="3065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6 3 2 2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6665749" y="5909192"/>
            <a:ext cx="2104203" cy="30650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4 3 3 3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9766521" y="5909193"/>
            <a:ext cx="2104203" cy="3065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f</a:t>
            </a:r>
            <a:r>
              <a:rPr lang="fr-FR" sz="2400" b="1" dirty="0" smtClean="0">
                <a:solidFill>
                  <a:schemeClr val="tx1"/>
                </a:solidFill>
              </a:rPr>
              <a:t>ausse donne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24689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3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L’ouverture de 1 Sans-Atout</a:t>
            </a:r>
          </a:p>
          <a:p>
            <a:pPr algn="l"/>
            <a:r>
              <a:rPr lang="fr-FR" dirty="0" smtClean="0"/>
              <a:t>	Quand l’ouvreur possèdera une main régulière et une force de 15 à 17 points, il ne dira plus « j’ouvre », mais déclarera « 1 SA ».</a:t>
            </a:r>
            <a:endParaRPr lang="fr-FR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414215" y="2422769"/>
            <a:ext cx="11308862" cy="16881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>
                <a:solidFill>
                  <a:schemeClr val="tx1"/>
                </a:solidFill>
              </a:rPr>
              <a:t>L’ouverture de 1 SA montre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chemeClr val="tx1"/>
                </a:solidFill>
              </a:rPr>
              <a:t>Une main régulière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chemeClr val="tx1"/>
                </a:solidFill>
              </a:rPr>
              <a:t>Une force de 15 à 17 </a:t>
            </a:r>
            <a:r>
              <a:rPr lang="fr-FR" sz="2400" b="1" dirty="0" smtClean="0">
                <a:solidFill>
                  <a:schemeClr val="tx1"/>
                </a:solidFill>
              </a:rPr>
              <a:t>points</a:t>
            </a:r>
            <a:endParaRPr lang="fr-FR" sz="2400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chemeClr val="tx1"/>
                </a:solidFill>
              </a:rPr>
              <a:t>Avec  la répartition 5332, la couleur cinquième n’est pas une majeure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3214459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3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Mains régulières</a:t>
            </a:r>
          </a:p>
          <a:p>
            <a:r>
              <a:rPr lang="fr-FR" b="1" dirty="0" smtClean="0"/>
              <a:t>Exercice 3</a:t>
            </a:r>
          </a:p>
          <a:p>
            <a:pPr algn="l"/>
            <a:r>
              <a:rPr lang="fr-FR" b="1" dirty="0"/>
              <a:t>	</a:t>
            </a:r>
            <a:r>
              <a:rPr lang="fr-FR" dirty="0" smtClean="0"/>
              <a:t>Vous êtes le donneur. Que dites-vous avec les mains suivantes ? Justifiez</a:t>
            </a:r>
            <a:endParaRPr lang="fr-FR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464203" y="2244632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V 5 2</a:t>
            </a:r>
            <a:r>
              <a:rPr lang="fr-FR" sz="2400" b="1" dirty="0">
                <a:solidFill>
                  <a:schemeClr val="tx1"/>
                </a:solidFill>
              </a:rPr>
              <a:t/>
            </a:r>
            <a:br>
              <a:rPr lang="fr-FR" sz="2400" b="1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D V 6 3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5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R </a:t>
            </a:r>
            <a:r>
              <a:rPr lang="fr-FR" sz="2400" b="1" dirty="0" smtClean="0">
                <a:solidFill>
                  <a:schemeClr val="tx1"/>
                </a:solidFill>
              </a:rPr>
              <a:t>6 2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5040051" y="2244632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D 6</a:t>
            </a:r>
            <a:endParaRPr lang="fr-FR" sz="2400" b="1" dirty="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V 5 2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A </a:t>
            </a:r>
            <a:r>
              <a:rPr lang="fr-FR" sz="2400" b="1" dirty="0" smtClean="0">
                <a:solidFill>
                  <a:schemeClr val="tx1"/>
                </a:solidFill>
              </a:rPr>
              <a:t>V 4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V 3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9615898" y="2244632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4 3</a:t>
            </a:r>
            <a:r>
              <a:rPr lang="fr-FR" sz="2400" b="1" dirty="0">
                <a:solidFill>
                  <a:schemeClr val="tx1"/>
                </a:solidFill>
              </a:rPr>
              <a:t/>
            </a:r>
            <a:br>
              <a:rPr lang="fr-FR" sz="2400" b="1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V 6 5 2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D </a:t>
            </a:r>
            <a:r>
              <a:rPr lang="fr-FR" sz="2400" b="1" dirty="0" smtClean="0">
                <a:solidFill>
                  <a:schemeClr val="tx1"/>
                </a:solidFill>
              </a:rPr>
              <a:t>V 9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A </a:t>
            </a:r>
            <a:r>
              <a:rPr lang="fr-FR" sz="2400" b="1" dirty="0" smtClean="0">
                <a:solidFill>
                  <a:schemeClr val="tx1"/>
                </a:solidFill>
              </a:rPr>
              <a:t>10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464203" y="3705754"/>
            <a:ext cx="2104203" cy="7021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« J’ouvre »</a:t>
            </a:r>
          </a:p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14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5040051" y="3705754"/>
            <a:ext cx="2104203" cy="7021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1SA</a:t>
            </a:r>
          </a:p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16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9615898" y="3705753"/>
            <a:ext cx="2104203" cy="7021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« J’ouvre »</a:t>
            </a:r>
          </a:p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 cartes à </a:t>
            </a:r>
            <a:r>
              <a:rPr lang="fr-FR" sz="2400" dirty="0">
                <a:solidFill>
                  <a:srgbClr val="FF0000"/>
                </a:solidFill>
              </a:rPr>
              <a:t>♥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26" name="Rectangle à coins arrondis 25"/>
          <p:cNvSpPr/>
          <p:nvPr/>
        </p:nvSpPr>
        <p:spPr>
          <a:xfrm>
            <a:off x="471898" y="4498381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V 6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R 9 6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4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D 9 5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7" name="Rectangle à coins arrondis 26"/>
          <p:cNvSpPr/>
          <p:nvPr/>
        </p:nvSpPr>
        <p:spPr>
          <a:xfrm>
            <a:off x="5047746" y="4498381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9 2</a:t>
            </a:r>
            <a:endParaRPr lang="fr-FR" sz="2400" b="1" dirty="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V 6 4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A </a:t>
            </a:r>
            <a:r>
              <a:rPr lang="fr-FR" sz="2400" b="1" dirty="0" smtClean="0">
                <a:solidFill>
                  <a:schemeClr val="tx1"/>
                </a:solidFill>
              </a:rPr>
              <a:t>8 3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D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9623593" y="4498381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5 2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9 5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R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R V 7 4 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9" name="Rectangle à coins arrondis 28"/>
          <p:cNvSpPr/>
          <p:nvPr/>
        </p:nvSpPr>
        <p:spPr>
          <a:xfrm>
            <a:off x="471898" y="5945704"/>
            <a:ext cx="2104203" cy="7021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« J’ouvre »</a:t>
            </a:r>
          </a:p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5 4 2 2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5047746" y="5945704"/>
            <a:ext cx="2104203" cy="7021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« J’ouvre »</a:t>
            </a:r>
          </a:p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18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9623593" y="5945703"/>
            <a:ext cx="2104203" cy="7021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1SA</a:t>
            </a:r>
          </a:p>
          <a:p>
            <a:pPr algn="ctr"/>
            <a:r>
              <a:rPr lang="fr-FR" sz="2400" b="1" dirty="0">
                <a:solidFill>
                  <a:schemeClr val="tx1"/>
                </a:solidFill>
              </a:rPr>
              <a:t>17 H</a:t>
            </a:r>
          </a:p>
        </p:txBody>
      </p:sp>
    </p:spTree>
    <p:extLst>
      <p:ext uri="{BB962C8B-B14F-4D97-AF65-F5344CB8AC3E}">
        <p14:creationId xmlns:p14="http://schemas.microsoft.com/office/powerpoint/2010/main" val="4148606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2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2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3" grpId="0" animBg="1"/>
      <p:bldP spid="14" grpId="0" animBg="1"/>
      <p:bldP spid="1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3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 lnSpcReduction="10000"/>
          </a:bodyPr>
          <a:lstStyle/>
          <a:p>
            <a:r>
              <a:rPr lang="fr-FR" b="1" dirty="0" smtClean="0"/>
              <a:t>Attitude du répondant</a:t>
            </a:r>
          </a:p>
          <a:p>
            <a:pPr algn="l"/>
            <a:endParaRPr lang="fr-FR" b="1" dirty="0" smtClean="0"/>
          </a:p>
          <a:p>
            <a:pPr algn="l"/>
            <a:endParaRPr lang="fr-FR" b="1" dirty="0"/>
          </a:p>
          <a:p>
            <a:pPr algn="l"/>
            <a:r>
              <a:rPr lang="fr-FR" dirty="0" smtClean="0"/>
              <a:t>	Il faut pour cela que la force totale du  camp atteigne au moins </a:t>
            </a:r>
            <a:r>
              <a:rPr lang="fr-FR" b="1" dirty="0" smtClean="0"/>
              <a:t>25 points H</a:t>
            </a:r>
            <a:r>
              <a:rPr lang="fr-FR" dirty="0" smtClean="0"/>
              <a:t>.</a:t>
            </a:r>
          </a:p>
          <a:p>
            <a:pPr algn="l"/>
            <a:r>
              <a:rPr lang="fr-FR" dirty="0" smtClean="0"/>
              <a:t>	Le répondant pourra souvent décider du contrat final. Pour cela, et grâce à la précision de l’ouverture, il devra calculer deux valeurs fondamentales</a:t>
            </a:r>
          </a:p>
          <a:p>
            <a:pPr algn="l"/>
            <a:r>
              <a:rPr lang="fr-FR" dirty="0" smtClean="0"/>
              <a:t>		   c’est </a:t>
            </a:r>
            <a:r>
              <a:rPr lang="fr-FR" dirty="0"/>
              <a:t>le contrat correspondant à la force </a:t>
            </a:r>
            <a:r>
              <a:rPr lang="fr-FR" b="1" dirty="0"/>
              <a:t>minimale</a:t>
            </a:r>
            <a:r>
              <a:rPr lang="fr-FR" dirty="0"/>
              <a:t> que détient son </a:t>
            </a:r>
            <a:r>
              <a:rPr lang="fr-FR" dirty="0" smtClean="0"/>
              <a:t>camp.</a:t>
            </a:r>
          </a:p>
          <a:p>
            <a:pPr algn="l"/>
            <a:r>
              <a:rPr lang="fr-FR" dirty="0" smtClean="0"/>
              <a:t>	Il </a:t>
            </a:r>
            <a:r>
              <a:rPr lang="fr-FR" dirty="0"/>
              <a:t>obtient cette force en ajoutant ses points aux 15 </a:t>
            </a:r>
            <a:r>
              <a:rPr lang="fr-FR" dirty="0" smtClean="0"/>
              <a:t>points que </a:t>
            </a:r>
            <a:r>
              <a:rPr lang="fr-FR" dirty="0"/>
              <a:t>possède </a:t>
            </a:r>
            <a:r>
              <a:rPr lang="fr-FR" b="1" dirty="0"/>
              <a:t>au moins </a:t>
            </a:r>
            <a:r>
              <a:rPr lang="fr-FR" dirty="0"/>
              <a:t>l’ouvreur, et se réfère à la table de décision pour déterminer ce </a:t>
            </a:r>
            <a:r>
              <a:rPr lang="fr-FR" dirty="0" smtClean="0"/>
              <a:t>contrat. </a:t>
            </a:r>
          </a:p>
          <a:p>
            <a:pPr algn="l"/>
            <a:r>
              <a:rPr lang="fr-FR" i="1" dirty="0" smtClean="0"/>
              <a:t>Par </a:t>
            </a:r>
            <a:r>
              <a:rPr lang="fr-FR" i="1" dirty="0"/>
              <a:t>exemple, avec 11 points, il connaît au moins 26 H dans son camp et sait qu’il doit pouvoir jouer au moins 3SA</a:t>
            </a:r>
          </a:p>
          <a:p>
            <a:pPr algn="l"/>
            <a:r>
              <a:rPr lang="fr-FR" dirty="0" smtClean="0"/>
              <a:t>		   c’est </a:t>
            </a:r>
            <a:r>
              <a:rPr lang="fr-FR" dirty="0"/>
              <a:t>le contrat correspondant à la force </a:t>
            </a:r>
            <a:r>
              <a:rPr lang="fr-FR" b="1" dirty="0" smtClean="0"/>
              <a:t>maximale</a:t>
            </a:r>
            <a:r>
              <a:rPr lang="fr-FR" dirty="0" smtClean="0"/>
              <a:t> que </a:t>
            </a:r>
            <a:r>
              <a:rPr lang="fr-FR" dirty="0"/>
              <a:t>détient son </a:t>
            </a:r>
            <a:r>
              <a:rPr lang="fr-FR" dirty="0" smtClean="0"/>
              <a:t>camp.</a:t>
            </a:r>
          </a:p>
          <a:p>
            <a:pPr algn="l"/>
            <a:r>
              <a:rPr lang="fr-FR" dirty="0" smtClean="0"/>
              <a:t>	Il </a:t>
            </a:r>
            <a:r>
              <a:rPr lang="fr-FR" dirty="0"/>
              <a:t>obtient cette force en ajoutant ses points aux </a:t>
            </a:r>
            <a:r>
              <a:rPr lang="fr-FR" dirty="0" smtClean="0"/>
              <a:t>17 points que </a:t>
            </a:r>
            <a:r>
              <a:rPr lang="fr-FR" dirty="0"/>
              <a:t>possède </a:t>
            </a:r>
            <a:r>
              <a:rPr lang="fr-FR" b="1" dirty="0"/>
              <a:t>au </a:t>
            </a:r>
            <a:r>
              <a:rPr lang="fr-FR" b="1" dirty="0" smtClean="0"/>
              <a:t>plus </a:t>
            </a:r>
            <a:r>
              <a:rPr lang="fr-FR" dirty="0" smtClean="0"/>
              <a:t>l’ouvreur</a:t>
            </a:r>
            <a:r>
              <a:rPr lang="fr-FR" dirty="0"/>
              <a:t>, et se réfère à la table de décision pour déterminer ce </a:t>
            </a:r>
            <a:r>
              <a:rPr lang="fr-FR" dirty="0" smtClean="0"/>
              <a:t>contrat.</a:t>
            </a:r>
          </a:p>
          <a:p>
            <a:pPr algn="l"/>
            <a:r>
              <a:rPr lang="fr-FR" i="1" dirty="0" smtClean="0"/>
              <a:t>Par exemple, avec 6 points, il connaît un maximum de 23 et la manche n’est pas possible.</a:t>
            </a:r>
            <a:endParaRPr lang="fr-FR" i="1" dirty="0"/>
          </a:p>
        </p:txBody>
      </p:sp>
      <p:sp>
        <p:nvSpPr>
          <p:cNvPr id="4" name="ZoneTexte 3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317799" y="1263148"/>
            <a:ext cx="11552925" cy="78829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>
                <a:solidFill>
                  <a:schemeClr val="tx1"/>
                </a:solidFill>
              </a:rPr>
              <a:t>L’objectif principal </a:t>
            </a:r>
            <a:r>
              <a:rPr lang="fr-FR" sz="2400" dirty="0">
                <a:solidFill>
                  <a:schemeClr val="tx1"/>
                </a:solidFill>
              </a:rPr>
              <a:t>du répondant est de </a:t>
            </a:r>
            <a:r>
              <a:rPr lang="fr-FR" sz="2400" b="1" dirty="0">
                <a:solidFill>
                  <a:schemeClr val="tx1"/>
                </a:solidFill>
              </a:rPr>
              <a:t>nommer la manche </a:t>
            </a:r>
            <a:r>
              <a:rPr lang="fr-FR" sz="2400" dirty="0">
                <a:solidFill>
                  <a:schemeClr val="tx1"/>
                </a:solidFill>
              </a:rPr>
              <a:t>pour encaisser les 300 points de prime.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317799" y="3183386"/>
            <a:ext cx="1916264" cy="42650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Le plancher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317799" y="5053268"/>
            <a:ext cx="1916264" cy="42650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Le </a:t>
            </a:r>
            <a:r>
              <a:rPr lang="fr-FR" sz="2400" b="1" dirty="0" smtClean="0">
                <a:solidFill>
                  <a:schemeClr val="tx1"/>
                </a:solidFill>
              </a:rPr>
              <a:t>plafond</a:t>
            </a:r>
            <a:endParaRPr lang="fr-F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722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3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Attitude du répondant</a:t>
            </a:r>
          </a:p>
          <a:p>
            <a:pPr algn="l"/>
            <a:r>
              <a:rPr lang="fr-FR" dirty="0" smtClean="0"/>
              <a:t>	Quand le répondant a calculé le plancher et le plafond de son camp, il peut se référer à la Table de Décision pour annoncer le contrat de son camp.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353581" y="5051510"/>
            <a:ext cx="11394220" cy="88259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	Quand </a:t>
            </a:r>
            <a:r>
              <a:rPr lang="fr-FR" sz="2400" dirty="0">
                <a:solidFill>
                  <a:schemeClr val="tx1"/>
                </a:solidFill>
              </a:rPr>
              <a:t>le répondant sait que le camp possède au moins les 25 points permettant de jouer un contrat de manche, il annonce 3SA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353581" y="2165119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8 5 2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9 4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D 5 3 2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V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854518" y="2165119"/>
            <a:ext cx="90162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Le répondant calcule que son camp possède entre 25 et 27 points : il annonce donc un contrat de neuf levées.</a:t>
            </a:r>
          </a:p>
          <a:p>
            <a:r>
              <a:rPr lang="fr-FR" sz="2400" dirty="0" smtClean="0"/>
              <a:t>C’est l’ouvreur qui jouera le contrat de 3SA</a:t>
            </a:r>
            <a:endParaRPr lang="fr-FR" sz="2400" dirty="0"/>
          </a:p>
        </p:txBody>
      </p:sp>
      <p:sp>
        <p:nvSpPr>
          <p:cNvPr id="10" name="ZoneTexte 9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14" name="Groupe 13"/>
          <p:cNvGrpSpPr/>
          <p:nvPr/>
        </p:nvGrpSpPr>
        <p:grpSpPr>
          <a:xfrm>
            <a:off x="717604" y="3937293"/>
            <a:ext cx="2868434" cy="461665"/>
            <a:chOff x="717604" y="3937293"/>
            <a:chExt cx="2868434" cy="461665"/>
          </a:xfrm>
        </p:grpSpPr>
        <p:sp>
          <p:nvSpPr>
            <p:cNvPr id="9" name="ZoneTexte 8"/>
            <p:cNvSpPr txBox="1"/>
            <p:nvPr/>
          </p:nvSpPr>
          <p:spPr>
            <a:xfrm>
              <a:off x="717604" y="3937293"/>
              <a:ext cx="15982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 smtClean="0"/>
                <a:t>Palier de 1</a:t>
              </a:r>
              <a:endParaRPr lang="fr-FR" sz="2400" dirty="0"/>
            </a:p>
          </p:txBody>
        </p:sp>
        <p:sp>
          <p:nvSpPr>
            <p:cNvPr id="11" name="Rectangle à coins arrondis 10"/>
            <p:cNvSpPr/>
            <p:nvPr/>
          </p:nvSpPr>
          <p:spPr>
            <a:xfrm>
              <a:off x="2687540" y="3986887"/>
              <a:ext cx="898498" cy="36247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 smtClean="0">
                  <a:solidFill>
                    <a:schemeClr val="tx1"/>
                  </a:solidFill>
                </a:rPr>
                <a:t>1SA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3" name="Flèche droite 12"/>
            <p:cNvSpPr/>
            <p:nvPr/>
          </p:nvSpPr>
          <p:spPr>
            <a:xfrm>
              <a:off x="2198535" y="4081185"/>
              <a:ext cx="318052" cy="18123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5" name="Groupe 14"/>
          <p:cNvGrpSpPr/>
          <p:nvPr/>
        </p:nvGrpSpPr>
        <p:grpSpPr>
          <a:xfrm>
            <a:off x="4122087" y="3937293"/>
            <a:ext cx="2868434" cy="461665"/>
            <a:chOff x="717604" y="3937293"/>
            <a:chExt cx="2868434" cy="461665"/>
          </a:xfrm>
        </p:grpSpPr>
        <p:sp>
          <p:nvSpPr>
            <p:cNvPr id="16" name="ZoneTexte 15"/>
            <p:cNvSpPr txBox="1"/>
            <p:nvPr/>
          </p:nvSpPr>
          <p:spPr>
            <a:xfrm>
              <a:off x="717604" y="3937293"/>
              <a:ext cx="15982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 smtClean="0"/>
                <a:t>Palier de 2</a:t>
              </a:r>
              <a:endParaRPr lang="fr-FR" sz="2400" dirty="0"/>
            </a:p>
          </p:txBody>
        </p:sp>
        <p:sp>
          <p:nvSpPr>
            <p:cNvPr id="17" name="Rectangle à coins arrondis 16"/>
            <p:cNvSpPr/>
            <p:nvPr/>
          </p:nvSpPr>
          <p:spPr>
            <a:xfrm>
              <a:off x="2687540" y="3986887"/>
              <a:ext cx="898498" cy="36247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 smtClean="0">
                  <a:solidFill>
                    <a:schemeClr val="tx1"/>
                  </a:solidFill>
                </a:rPr>
                <a:t>2SA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8" name="Flèche droite 17"/>
            <p:cNvSpPr/>
            <p:nvPr/>
          </p:nvSpPr>
          <p:spPr>
            <a:xfrm>
              <a:off x="2198535" y="4081185"/>
              <a:ext cx="318052" cy="18123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9" name="Groupe 18"/>
          <p:cNvGrpSpPr/>
          <p:nvPr/>
        </p:nvGrpSpPr>
        <p:grpSpPr>
          <a:xfrm>
            <a:off x="7526570" y="3931933"/>
            <a:ext cx="2868434" cy="461665"/>
            <a:chOff x="717604" y="3937293"/>
            <a:chExt cx="2868434" cy="461665"/>
          </a:xfrm>
        </p:grpSpPr>
        <p:sp>
          <p:nvSpPr>
            <p:cNvPr id="20" name="ZoneTexte 19"/>
            <p:cNvSpPr txBox="1"/>
            <p:nvPr/>
          </p:nvSpPr>
          <p:spPr>
            <a:xfrm>
              <a:off x="717604" y="3937293"/>
              <a:ext cx="15982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 smtClean="0"/>
                <a:t>Palier de 3</a:t>
              </a:r>
              <a:endParaRPr lang="fr-FR" sz="2400" dirty="0"/>
            </a:p>
          </p:txBody>
        </p:sp>
        <p:sp>
          <p:nvSpPr>
            <p:cNvPr id="21" name="Rectangle à coins arrondis 20"/>
            <p:cNvSpPr/>
            <p:nvPr/>
          </p:nvSpPr>
          <p:spPr>
            <a:xfrm>
              <a:off x="2687540" y="3986887"/>
              <a:ext cx="898498" cy="36247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 smtClean="0">
                  <a:solidFill>
                    <a:schemeClr val="tx1"/>
                  </a:solidFill>
                </a:rPr>
                <a:t>3SA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2" name="Flèche droite 21"/>
            <p:cNvSpPr/>
            <p:nvPr/>
          </p:nvSpPr>
          <p:spPr>
            <a:xfrm>
              <a:off x="2198535" y="4081185"/>
              <a:ext cx="318052" cy="18123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708552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3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Attitude du répondant</a:t>
            </a:r>
          </a:p>
          <a:p>
            <a:pPr algn="l"/>
            <a:r>
              <a:rPr lang="fr-FR" b="1" dirty="0"/>
              <a:t>	</a:t>
            </a:r>
            <a:r>
              <a:rPr lang="fr-FR" dirty="0" smtClean="0"/>
              <a:t>Que dites-vous avec les mains suivantes sur l’ouverture de 1SA du partenaire :</a:t>
            </a:r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r>
              <a:rPr lang="fr-FR" dirty="0" smtClean="0"/>
              <a:t>	Le palier de 2SA ne permet pas d’obtenir la prime de manche et il augmente les risques de chute puisque le déclarant doit réaliser huit levées au lieu de sept.</a:t>
            </a:r>
          </a:p>
          <a:p>
            <a:pPr algn="l"/>
            <a:r>
              <a:rPr lang="fr-FR" dirty="0"/>
              <a:t>	</a:t>
            </a:r>
            <a:r>
              <a:rPr lang="fr-FR" dirty="0" smtClean="0"/>
              <a:t>C’est un palier </a:t>
            </a:r>
            <a:r>
              <a:rPr lang="fr-FR" b="1" dirty="0" smtClean="0"/>
              <a:t>inutile</a:t>
            </a:r>
            <a:r>
              <a:rPr lang="fr-FR" dirty="0" smtClean="0"/>
              <a:t>.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3366429" y="1733395"/>
            <a:ext cx="2104203" cy="14368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R 6 4 3</a:t>
            </a:r>
          </a:p>
          <a:p>
            <a:pPr lvl="0">
              <a:defRPr/>
            </a:pP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>
                <a:solidFill>
                  <a:schemeClr val="tx1"/>
                </a:solidFill>
              </a:rPr>
              <a:t>V 4 2</a:t>
            </a:r>
          </a:p>
          <a:p>
            <a:pPr lvl="0">
              <a:defRPr/>
            </a:pPr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9 6 4 3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V 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3366429" y="3275244"/>
            <a:ext cx="2104203" cy="38000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20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537091" y="3275245"/>
            <a:ext cx="1768788" cy="3800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plancher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537091" y="3705918"/>
            <a:ext cx="1768788" cy="3707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plafond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537090" y="4121891"/>
            <a:ext cx="1768788" cy="33097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réponse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3366429" y="3705918"/>
            <a:ext cx="2104203" cy="3707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22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3366428" y="4121890"/>
            <a:ext cx="2104203" cy="3309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passe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6036200" y="1733395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9 2</a:t>
            </a:r>
          </a:p>
          <a:p>
            <a:pPr lvl="0">
              <a:defRPr/>
            </a:pP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>
                <a:solidFill>
                  <a:schemeClr val="tx1"/>
                </a:solidFill>
              </a:rPr>
              <a:t>R D 6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A 8 4 3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D 8 6 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6036200" y="3275244"/>
            <a:ext cx="2104203" cy="38000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25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6036200" y="3705918"/>
            <a:ext cx="2104203" cy="3707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27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6036199" y="4121890"/>
            <a:ext cx="2104203" cy="3309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7" name="Rectangle à coins arrondis 16"/>
          <p:cNvSpPr/>
          <p:nvPr/>
        </p:nvSpPr>
        <p:spPr>
          <a:xfrm>
            <a:off x="8705971" y="1733395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A 8 4</a:t>
            </a:r>
          </a:p>
          <a:p>
            <a:pPr lvl="0">
              <a:defRPr/>
            </a:pP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>
                <a:solidFill>
                  <a:schemeClr val="tx1"/>
                </a:solidFill>
              </a:rPr>
              <a:t>V 7 2</a:t>
            </a:r>
          </a:p>
          <a:p>
            <a:pPr lvl="0">
              <a:defRPr/>
            </a:pPr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V 8 4 3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V 4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8" name="Rectangle à coins arrondis 17"/>
          <p:cNvSpPr/>
          <p:nvPr/>
        </p:nvSpPr>
        <p:spPr>
          <a:xfrm>
            <a:off x="8705971" y="3275244"/>
            <a:ext cx="2104203" cy="38000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22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8705971" y="3705918"/>
            <a:ext cx="2104203" cy="3707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24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8705970" y="4121890"/>
            <a:ext cx="2104203" cy="3309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353581" y="5794109"/>
            <a:ext cx="11394220" cy="88259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	</a:t>
            </a:r>
            <a:r>
              <a:rPr lang="fr-FR" sz="2400" dirty="0">
                <a:solidFill>
                  <a:schemeClr val="tx1"/>
                </a:solidFill>
              </a:rPr>
              <a:t>Quand le répondant sait que le camp ne peut pas posséder les </a:t>
            </a:r>
            <a:r>
              <a:rPr lang="fr-FR" sz="2400" b="1" dirty="0">
                <a:solidFill>
                  <a:schemeClr val="tx1"/>
                </a:solidFill>
              </a:rPr>
              <a:t>25 points </a:t>
            </a:r>
            <a:r>
              <a:rPr lang="fr-FR" sz="2400" dirty="0">
                <a:solidFill>
                  <a:schemeClr val="tx1"/>
                </a:solidFill>
              </a:rPr>
              <a:t>permettant de jouer un contrat de manche, il passe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1834819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1908</TotalTime>
  <Words>739</Words>
  <Application>Microsoft Office PowerPoint</Application>
  <PresentationFormat>Grand écran</PresentationFormat>
  <Paragraphs>275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Thème Office</vt:lpstr>
      <vt:lpstr>Chapitre 2 - Leçon 3</vt:lpstr>
      <vt:lpstr>Chapitre 2 - Leçon 3</vt:lpstr>
      <vt:lpstr>Chapitre 2 - Leçon 3</vt:lpstr>
      <vt:lpstr>Chapitre 2 - Leçon 3</vt:lpstr>
      <vt:lpstr>Chapitre 2 - Leçon 3</vt:lpstr>
      <vt:lpstr>Chapitre 2 - Leçon 3</vt:lpstr>
      <vt:lpstr>Chapitre 2 - Leçon 3</vt:lpstr>
      <vt:lpstr>Chapitre 2 - Leçon 3</vt:lpstr>
      <vt:lpstr>Chapitre 2 - Leçon 3</vt:lpstr>
      <vt:lpstr>Chapitre 2 - Leçon 3</vt:lpstr>
      <vt:lpstr>Chapitre 2 - Leçon 3</vt:lpstr>
      <vt:lpstr>Chapitre 2 - Leçon 3</vt:lpstr>
      <vt:lpstr>Chapitre 2 - Leçon 3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5 (la notion d’atout)</dc:title>
  <dc:creator>Comité</dc:creator>
  <cp:lastModifiedBy>alain raynaud</cp:lastModifiedBy>
  <cp:revision>139</cp:revision>
  <dcterms:created xsi:type="dcterms:W3CDTF">2018-10-04T06:59:00Z</dcterms:created>
  <dcterms:modified xsi:type="dcterms:W3CDTF">2021-02-21T17:07:54Z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1033-10.2.0.6020</vt:lpwstr>
  </property>
</Properties>
</file>